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79" r:id="rId1"/>
  </p:sldMasterIdLst>
  <p:sldIdLst>
    <p:sldId id="256" r:id="rId2"/>
    <p:sldId id="271" r:id="rId3"/>
    <p:sldId id="272" r:id="rId4"/>
    <p:sldId id="257" r:id="rId5"/>
    <p:sldId id="259" r:id="rId6"/>
    <p:sldId id="260" r:id="rId7"/>
    <p:sldId id="261" r:id="rId8"/>
    <p:sldId id="262" r:id="rId9"/>
    <p:sldId id="263" r:id="rId10"/>
    <p:sldId id="264" r:id="rId11"/>
    <p:sldId id="258" r:id="rId12"/>
    <p:sldId id="265" r:id="rId13"/>
    <p:sldId id="266" r:id="rId14"/>
    <p:sldId id="267" r:id="rId15"/>
    <p:sldId id="270" r:id="rId16"/>
    <p:sldId id="269" r:id="rId17"/>
    <p:sldId id="273"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99CB38"/>
    <a:srgbClr val="576564"/>
    <a:srgbClr val="E1CEAD"/>
    <a:srgbClr val="E4A3C1"/>
    <a:srgbClr val="AC651C"/>
    <a:srgbClr val="DF6000"/>
    <a:srgbClr val="ECBDC7"/>
    <a:srgbClr val="CE6458"/>
    <a:srgbClr val="FFDC9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9" autoAdjust="0"/>
    <p:restoredTop sz="94660"/>
  </p:normalViewPr>
  <p:slideViewPr>
    <p:cSldViewPr snapToGrid="0">
      <p:cViewPr varScale="1">
        <p:scale>
          <a:sx n="128" d="100"/>
          <a:sy n="128" d="100"/>
        </p:scale>
        <p:origin x="448"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34518FF-C1EB-364C-8DFC-8054AB3FA619}" type="doc">
      <dgm:prSet loTypeId="urn:microsoft.com/office/officeart/2005/8/layout/cycle1" loCatId="" qsTypeId="urn:microsoft.com/office/officeart/2005/8/quickstyle/simple1" qsCatId="simple" csTypeId="urn:microsoft.com/office/officeart/2005/8/colors/colorful2" csCatId="colorful" phldr="1"/>
      <dgm:spPr/>
      <dgm:t>
        <a:bodyPr/>
        <a:lstStyle/>
        <a:p>
          <a:endParaRPr lang="it-IT"/>
        </a:p>
      </dgm:t>
    </dgm:pt>
    <dgm:pt modelId="{811B0A43-2686-B246-927A-8A4EE270C898}">
      <dgm:prSet phldrT="[Testo]" custT="1"/>
      <dgm:spPr/>
      <dgm:t>
        <a:bodyPr/>
        <a:lstStyle/>
        <a:p>
          <a:r>
            <a:rPr lang="it-IT" sz="2800" b="1" i="0" dirty="0">
              <a:solidFill>
                <a:srgbClr val="435F52"/>
              </a:solidFill>
              <a:latin typeface="Franklin Gothic Heavy" panose="020B0603020102020204" pitchFamily="34" charset="0"/>
            </a:rPr>
            <a:t>CONSIGLIO PASTORALE</a:t>
          </a:r>
        </a:p>
      </dgm:t>
    </dgm:pt>
    <dgm:pt modelId="{310A0A41-7E55-3440-A3D7-329C21601E3E}" type="parTrans" cxnId="{1E32851B-3564-9840-AD84-ECEB3EC40B1D}">
      <dgm:prSet/>
      <dgm:spPr/>
      <dgm:t>
        <a:bodyPr/>
        <a:lstStyle/>
        <a:p>
          <a:endParaRPr lang="it-IT" sz="3000"/>
        </a:p>
      </dgm:t>
    </dgm:pt>
    <dgm:pt modelId="{B5FA9CDF-7EA3-E64C-BF8A-E3E22DA060CF}" type="sibTrans" cxnId="{1E32851B-3564-9840-AD84-ECEB3EC40B1D}">
      <dgm:prSet/>
      <dgm:spPr/>
      <dgm:t>
        <a:bodyPr/>
        <a:lstStyle/>
        <a:p>
          <a:endParaRPr lang="it-IT" sz="3000"/>
        </a:p>
      </dgm:t>
    </dgm:pt>
    <dgm:pt modelId="{37B43553-2B4D-3F47-9B4A-036CA0C10431}">
      <dgm:prSet phldrT="[Testo]" custT="1"/>
      <dgm:spPr/>
      <dgm:t>
        <a:bodyPr/>
        <a:lstStyle/>
        <a:p>
          <a:r>
            <a:rPr lang="it-IT" sz="3200" b="1" i="0" dirty="0">
              <a:solidFill>
                <a:srgbClr val="435F52"/>
              </a:solidFill>
              <a:latin typeface="Franklin Gothic Heavy" panose="020B0603020102020204" pitchFamily="34" charset="0"/>
            </a:rPr>
            <a:t>diaconia</a:t>
          </a:r>
        </a:p>
      </dgm:t>
    </dgm:pt>
    <dgm:pt modelId="{CA30938E-95DF-4B47-8931-6F2F968F2734}" type="parTrans" cxnId="{FC1E8333-AF63-D347-A5D4-5AEEDAE415E8}">
      <dgm:prSet/>
      <dgm:spPr/>
      <dgm:t>
        <a:bodyPr/>
        <a:lstStyle/>
        <a:p>
          <a:endParaRPr lang="it-IT" sz="3000"/>
        </a:p>
      </dgm:t>
    </dgm:pt>
    <dgm:pt modelId="{EC8FD197-4396-F34E-80BD-E10565A470E4}" type="sibTrans" cxnId="{FC1E8333-AF63-D347-A5D4-5AEEDAE415E8}">
      <dgm:prSet/>
      <dgm:spPr/>
      <dgm:t>
        <a:bodyPr/>
        <a:lstStyle/>
        <a:p>
          <a:endParaRPr lang="it-IT" sz="3000"/>
        </a:p>
      </dgm:t>
    </dgm:pt>
    <dgm:pt modelId="{8938F355-0ED6-C44C-B939-320EF5992729}">
      <dgm:prSet phldrT="[Testo]" custT="1"/>
      <dgm:spPr/>
      <dgm:t>
        <a:bodyPr/>
        <a:lstStyle/>
        <a:p>
          <a:r>
            <a:rPr lang="it-IT" sz="3200" b="1" i="0" dirty="0">
              <a:solidFill>
                <a:srgbClr val="435F52"/>
              </a:solidFill>
              <a:latin typeface="Franklin Gothic Demi Cond" panose="020B0603020102020204" pitchFamily="34" charset="0"/>
            </a:rPr>
            <a:t>parrocchia</a:t>
          </a:r>
        </a:p>
      </dgm:t>
    </dgm:pt>
    <dgm:pt modelId="{4282AF07-DD25-D443-AF3A-D00CDD7244B2}" type="parTrans" cxnId="{6D1FDD91-1F12-2043-B82E-EA96614FA628}">
      <dgm:prSet/>
      <dgm:spPr/>
      <dgm:t>
        <a:bodyPr/>
        <a:lstStyle/>
        <a:p>
          <a:endParaRPr lang="it-IT" sz="3000"/>
        </a:p>
      </dgm:t>
    </dgm:pt>
    <dgm:pt modelId="{20EA3FD2-94D0-3C44-97FB-F3DBCFB70D92}" type="sibTrans" cxnId="{6D1FDD91-1F12-2043-B82E-EA96614FA628}">
      <dgm:prSet/>
      <dgm:spPr/>
      <dgm:t>
        <a:bodyPr/>
        <a:lstStyle/>
        <a:p>
          <a:endParaRPr lang="it-IT" sz="3000"/>
        </a:p>
      </dgm:t>
    </dgm:pt>
    <dgm:pt modelId="{15413139-61F2-F74E-84DD-DB87F8859CBE}" type="pres">
      <dgm:prSet presAssocID="{234518FF-C1EB-364C-8DFC-8054AB3FA619}" presName="cycle" presStyleCnt="0">
        <dgm:presLayoutVars>
          <dgm:dir/>
          <dgm:resizeHandles val="exact"/>
        </dgm:presLayoutVars>
      </dgm:prSet>
      <dgm:spPr/>
    </dgm:pt>
    <dgm:pt modelId="{73545DBC-28FE-6142-8AA4-FA40FD41C0EA}" type="pres">
      <dgm:prSet presAssocID="{37B43553-2B4D-3F47-9B4A-036CA0C10431}" presName="dummy" presStyleCnt="0"/>
      <dgm:spPr/>
    </dgm:pt>
    <dgm:pt modelId="{A1B2AAA4-51BC-154C-A7A0-7D4D514090AB}" type="pres">
      <dgm:prSet presAssocID="{37B43553-2B4D-3F47-9B4A-036CA0C10431}" presName="node" presStyleLbl="revTx" presStyleIdx="0" presStyleCnt="3" custScaleX="104340" custScaleY="92173" custRadScaleRad="104821" custRadScaleInc="-17142">
        <dgm:presLayoutVars>
          <dgm:bulletEnabled val="1"/>
        </dgm:presLayoutVars>
      </dgm:prSet>
      <dgm:spPr/>
    </dgm:pt>
    <dgm:pt modelId="{E1373D4C-BAC4-2A45-ACD4-90147540F54A}" type="pres">
      <dgm:prSet presAssocID="{EC8FD197-4396-F34E-80BD-E10565A470E4}" presName="sibTrans" presStyleLbl="node1" presStyleIdx="0" presStyleCnt="3"/>
      <dgm:spPr/>
    </dgm:pt>
    <dgm:pt modelId="{F5FE0E3B-C06A-6843-9A6C-9242C9FC6ED0}" type="pres">
      <dgm:prSet presAssocID="{8938F355-0ED6-C44C-B939-320EF5992729}" presName="dummy" presStyleCnt="0"/>
      <dgm:spPr/>
    </dgm:pt>
    <dgm:pt modelId="{531260FB-4719-C043-8471-5998D663F070}" type="pres">
      <dgm:prSet presAssocID="{8938F355-0ED6-C44C-B939-320EF5992729}" presName="node" presStyleLbl="revTx" presStyleIdx="1" presStyleCnt="3" custScaleX="113233">
        <dgm:presLayoutVars>
          <dgm:bulletEnabled val="1"/>
        </dgm:presLayoutVars>
      </dgm:prSet>
      <dgm:spPr/>
    </dgm:pt>
    <dgm:pt modelId="{54AEE887-5184-1441-924A-C81B0492BB5E}" type="pres">
      <dgm:prSet presAssocID="{20EA3FD2-94D0-3C44-97FB-F3DBCFB70D92}" presName="sibTrans" presStyleLbl="node1" presStyleIdx="1" presStyleCnt="3"/>
      <dgm:spPr/>
    </dgm:pt>
    <dgm:pt modelId="{CF6E56A0-DAA8-A744-B6D7-9956BE0D68D5}" type="pres">
      <dgm:prSet presAssocID="{811B0A43-2686-B246-927A-8A4EE270C898}" presName="dummy" presStyleCnt="0"/>
      <dgm:spPr/>
    </dgm:pt>
    <dgm:pt modelId="{72579955-3603-DB46-885A-DB982CED43CB}" type="pres">
      <dgm:prSet presAssocID="{811B0A43-2686-B246-927A-8A4EE270C898}" presName="node" presStyleLbl="revTx" presStyleIdx="2" presStyleCnt="3" custScaleX="123316" custScaleY="85930" custRadScaleRad="110383" custRadScaleInc="-1751">
        <dgm:presLayoutVars>
          <dgm:bulletEnabled val="1"/>
        </dgm:presLayoutVars>
      </dgm:prSet>
      <dgm:spPr/>
    </dgm:pt>
    <dgm:pt modelId="{CE94FD44-0B61-5B46-B2E2-8ADFB5F0D7E7}" type="pres">
      <dgm:prSet presAssocID="{B5FA9CDF-7EA3-E64C-BF8A-E3E22DA060CF}" presName="sibTrans" presStyleLbl="node1" presStyleIdx="2" presStyleCnt="3" custLinFactNeighborX="-599" custLinFactNeighborY="-2698"/>
      <dgm:spPr/>
    </dgm:pt>
  </dgm:ptLst>
  <dgm:cxnLst>
    <dgm:cxn modelId="{1E32851B-3564-9840-AD84-ECEB3EC40B1D}" srcId="{234518FF-C1EB-364C-8DFC-8054AB3FA619}" destId="{811B0A43-2686-B246-927A-8A4EE270C898}" srcOrd="2" destOrd="0" parTransId="{310A0A41-7E55-3440-A3D7-329C21601E3E}" sibTransId="{B5FA9CDF-7EA3-E64C-BF8A-E3E22DA060CF}"/>
    <dgm:cxn modelId="{E70F7824-E5CF-C24C-B74B-FF18E2190C64}" type="presOf" srcId="{B5FA9CDF-7EA3-E64C-BF8A-E3E22DA060CF}" destId="{CE94FD44-0B61-5B46-B2E2-8ADFB5F0D7E7}" srcOrd="0" destOrd="0" presId="urn:microsoft.com/office/officeart/2005/8/layout/cycle1"/>
    <dgm:cxn modelId="{2686AA24-65AA-DA4B-B98B-86F847F947DD}" type="presOf" srcId="{37B43553-2B4D-3F47-9B4A-036CA0C10431}" destId="{A1B2AAA4-51BC-154C-A7A0-7D4D514090AB}" srcOrd="0" destOrd="0" presId="urn:microsoft.com/office/officeart/2005/8/layout/cycle1"/>
    <dgm:cxn modelId="{FC1E8333-AF63-D347-A5D4-5AEEDAE415E8}" srcId="{234518FF-C1EB-364C-8DFC-8054AB3FA619}" destId="{37B43553-2B4D-3F47-9B4A-036CA0C10431}" srcOrd="0" destOrd="0" parTransId="{CA30938E-95DF-4B47-8931-6F2F968F2734}" sibTransId="{EC8FD197-4396-F34E-80BD-E10565A470E4}"/>
    <dgm:cxn modelId="{920D6B40-BC9E-A041-A9E4-9A6AFCA621A1}" type="presOf" srcId="{8938F355-0ED6-C44C-B939-320EF5992729}" destId="{531260FB-4719-C043-8471-5998D663F070}" srcOrd="0" destOrd="0" presId="urn:microsoft.com/office/officeart/2005/8/layout/cycle1"/>
    <dgm:cxn modelId="{6D1FDD91-1F12-2043-B82E-EA96614FA628}" srcId="{234518FF-C1EB-364C-8DFC-8054AB3FA619}" destId="{8938F355-0ED6-C44C-B939-320EF5992729}" srcOrd="1" destOrd="0" parTransId="{4282AF07-DD25-D443-AF3A-D00CDD7244B2}" sibTransId="{20EA3FD2-94D0-3C44-97FB-F3DBCFB70D92}"/>
    <dgm:cxn modelId="{F0111C99-2AD2-FC44-9EBD-D80A3E97472B}" type="presOf" srcId="{20EA3FD2-94D0-3C44-97FB-F3DBCFB70D92}" destId="{54AEE887-5184-1441-924A-C81B0492BB5E}" srcOrd="0" destOrd="0" presId="urn:microsoft.com/office/officeart/2005/8/layout/cycle1"/>
    <dgm:cxn modelId="{1FDF02D2-C97A-6E41-AF2B-421C935BCC80}" type="presOf" srcId="{234518FF-C1EB-364C-8DFC-8054AB3FA619}" destId="{15413139-61F2-F74E-84DD-DB87F8859CBE}" srcOrd="0" destOrd="0" presId="urn:microsoft.com/office/officeart/2005/8/layout/cycle1"/>
    <dgm:cxn modelId="{DCC425D3-46CF-AA46-9864-F76CB8AFD051}" type="presOf" srcId="{EC8FD197-4396-F34E-80BD-E10565A470E4}" destId="{E1373D4C-BAC4-2A45-ACD4-90147540F54A}" srcOrd="0" destOrd="0" presId="urn:microsoft.com/office/officeart/2005/8/layout/cycle1"/>
    <dgm:cxn modelId="{BFD02DD4-A33C-AD49-8FDC-977AE40C6B50}" type="presOf" srcId="{811B0A43-2686-B246-927A-8A4EE270C898}" destId="{72579955-3603-DB46-885A-DB982CED43CB}" srcOrd="0" destOrd="0" presId="urn:microsoft.com/office/officeart/2005/8/layout/cycle1"/>
    <dgm:cxn modelId="{0C77D2B6-E831-374A-AAE4-B9C2310C5F2F}" type="presParOf" srcId="{15413139-61F2-F74E-84DD-DB87F8859CBE}" destId="{73545DBC-28FE-6142-8AA4-FA40FD41C0EA}" srcOrd="0" destOrd="0" presId="urn:microsoft.com/office/officeart/2005/8/layout/cycle1"/>
    <dgm:cxn modelId="{F976D56E-38AA-D043-8F32-01E807ABC975}" type="presParOf" srcId="{15413139-61F2-F74E-84DD-DB87F8859CBE}" destId="{A1B2AAA4-51BC-154C-A7A0-7D4D514090AB}" srcOrd="1" destOrd="0" presId="urn:microsoft.com/office/officeart/2005/8/layout/cycle1"/>
    <dgm:cxn modelId="{5F3EF643-A4E1-0D40-9825-33BC6CBB2689}" type="presParOf" srcId="{15413139-61F2-F74E-84DD-DB87F8859CBE}" destId="{E1373D4C-BAC4-2A45-ACD4-90147540F54A}" srcOrd="2" destOrd="0" presId="urn:microsoft.com/office/officeart/2005/8/layout/cycle1"/>
    <dgm:cxn modelId="{FA7A5820-C0CA-A044-8C5E-4EC51527CE9B}" type="presParOf" srcId="{15413139-61F2-F74E-84DD-DB87F8859CBE}" destId="{F5FE0E3B-C06A-6843-9A6C-9242C9FC6ED0}" srcOrd="3" destOrd="0" presId="urn:microsoft.com/office/officeart/2005/8/layout/cycle1"/>
    <dgm:cxn modelId="{1AB4BAF7-3505-5444-864B-0C9FE073CEAA}" type="presParOf" srcId="{15413139-61F2-F74E-84DD-DB87F8859CBE}" destId="{531260FB-4719-C043-8471-5998D663F070}" srcOrd="4" destOrd="0" presId="urn:microsoft.com/office/officeart/2005/8/layout/cycle1"/>
    <dgm:cxn modelId="{C81A06D9-F64E-1146-A332-D836A786A2B1}" type="presParOf" srcId="{15413139-61F2-F74E-84DD-DB87F8859CBE}" destId="{54AEE887-5184-1441-924A-C81B0492BB5E}" srcOrd="5" destOrd="0" presId="urn:microsoft.com/office/officeart/2005/8/layout/cycle1"/>
    <dgm:cxn modelId="{68D385B2-162C-5E4B-9ED6-6E11813AD5C5}" type="presParOf" srcId="{15413139-61F2-F74E-84DD-DB87F8859CBE}" destId="{CF6E56A0-DAA8-A744-B6D7-9956BE0D68D5}" srcOrd="6" destOrd="0" presId="urn:microsoft.com/office/officeart/2005/8/layout/cycle1"/>
    <dgm:cxn modelId="{738A19F9-5340-0F4F-B9E2-F090AC615711}" type="presParOf" srcId="{15413139-61F2-F74E-84DD-DB87F8859CBE}" destId="{72579955-3603-DB46-885A-DB982CED43CB}" srcOrd="7" destOrd="0" presId="urn:microsoft.com/office/officeart/2005/8/layout/cycle1"/>
    <dgm:cxn modelId="{984D553B-AE2F-3A46-8322-3E6731E50278}" type="presParOf" srcId="{15413139-61F2-F74E-84DD-DB87F8859CBE}" destId="{CE94FD44-0B61-5B46-B2E2-8ADFB5F0D7E7}" srcOrd="8"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7A57382-3BB5-48CA-9350-32BCDE28C8FA}" type="doc">
      <dgm:prSet loTypeId="urn:microsoft.com/office/officeart/2005/8/layout/venn1" loCatId="relationship" qsTypeId="urn:microsoft.com/office/officeart/2005/8/quickstyle/simple1" qsCatId="simple" csTypeId="urn:microsoft.com/office/officeart/2005/8/colors/accent2_2" csCatId="accent2" phldr="1"/>
      <dgm:spPr/>
    </dgm:pt>
    <dgm:pt modelId="{60682F29-19FB-457B-A6B0-7862F53B69FB}">
      <dgm:prSet phldrT="[Testo]" custT="1"/>
      <dgm:spPr/>
      <dgm:t>
        <a:bodyPr>
          <a:scene3d>
            <a:camera prst="orthographicFront">
              <a:rot lat="20399999" lon="0" rev="0"/>
            </a:camera>
            <a:lightRig rig="threePt" dir="t"/>
          </a:scene3d>
        </a:bodyPr>
        <a:lstStyle/>
        <a:p>
          <a:r>
            <a:rPr lang="it-IT" sz="2000" b="0" cap="none" spc="0">
              <a:ln w="0"/>
              <a:effectLst/>
              <a:latin typeface="+mj-lt"/>
            </a:rPr>
            <a:t>COMMISSIONI </a:t>
          </a:r>
          <a:r>
            <a:rPr lang="it-IT" sz="2600" b="0" cap="none" spc="0">
              <a:ln w="0"/>
              <a:effectLst/>
              <a:latin typeface="+mj-lt"/>
            </a:rPr>
            <a:t>DECANALI</a:t>
          </a:r>
          <a:endParaRPr lang="it-IT" sz="2600" b="0" cap="none" spc="0" dirty="0">
            <a:ln w="0"/>
            <a:effectLst/>
            <a:latin typeface="+mj-lt"/>
          </a:endParaRPr>
        </a:p>
      </dgm:t>
    </dgm:pt>
    <dgm:pt modelId="{5D20E675-A50C-493A-AC7C-1C26745281F6}" type="parTrans" cxnId="{9C2D4CAC-8AF4-492E-9F97-D117F9C9805A}">
      <dgm:prSet/>
      <dgm:spPr/>
      <dgm:t>
        <a:bodyPr/>
        <a:lstStyle/>
        <a:p>
          <a:endParaRPr lang="it-IT"/>
        </a:p>
      </dgm:t>
    </dgm:pt>
    <dgm:pt modelId="{97AE94DA-AEF4-4048-A44D-252BCCB938E0}" type="sibTrans" cxnId="{9C2D4CAC-8AF4-492E-9F97-D117F9C9805A}">
      <dgm:prSet/>
      <dgm:spPr/>
      <dgm:t>
        <a:bodyPr/>
        <a:lstStyle/>
        <a:p>
          <a:endParaRPr lang="it-IT"/>
        </a:p>
      </dgm:t>
    </dgm:pt>
    <dgm:pt modelId="{CE1660D8-7017-4A55-B669-CF08E5310BB8}">
      <dgm:prSet phldrT="[Testo]" custT="1"/>
      <dgm:spPr/>
      <dgm:t>
        <a:bodyPr/>
        <a:lstStyle/>
        <a:p>
          <a:r>
            <a:rPr lang="it-IT" sz="6600" b="1" cap="none" spc="0">
              <a:ln w="12700">
                <a:prstDash val="solid"/>
              </a:ln>
              <a:effectLst>
                <a:outerShdw dist="38100" dir="2640000" algn="bl" rotWithShape="0">
                  <a:schemeClr val="tx2">
                    <a:lumMod val="75000"/>
                  </a:schemeClr>
                </a:outerShdw>
              </a:effectLst>
              <a:latin typeface="Franklin Gothic Heavy" panose="020B0903020102020204" pitchFamily="34" charset="0"/>
            </a:rPr>
            <a:t>ASD</a:t>
          </a:r>
          <a:endParaRPr lang="it-IT" sz="6600" b="1" cap="none" spc="0" dirty="0">
            <a:ln w="12700">
              <a:prstDash val="solid"/>
            </a:ln>
            <a:effectLst>
              <a:outerShdw dist="38100" dir="2640000" algn="bl" rotWithShape="0">
                <a:schemeClr val="tx2">
                  <a:lumMod val="75000"/>
                </a:schemeClr>
              </a:outerShdw>
            </a:effectLst>
            <a:latin typeface="Franklin Gothic Heavy" panose="020B0903020102020204" pitchFamily="34" charset="0"/>
          </a:endParaRPr>
        </a:p>
      </dgm:t>
    </dgm:pt>
    <dgm:pt modelId="{8321D73C-7C83-4919-9D34-73551FC7E3A9}" type="parTrans" cxnId="{DDBA0497-44F4-48EC-85CC-DE873D8C6A97}">
      <dgm:prSet/>
      <dgm:spPr/>
      <dgm:t>
        <a:bodyPr/>
        <a:lstStyle/>
        <a:p>
          <a:endParaRPr lang="it-IT"/>
        </a:p>
      </dgm:t>
    </dgm:pt>
    <dgm:pt modelId="{2F058075-A41D-4244-982F-5351395E141A}" type="sibTrans" cxnId="{DDBA0497-44F4-48EC-85CC-DE873D8C6A97}">
      <dgm:prSet/>
      <dgm:spPr/>
      <dgm:t>
        <a:bodyPr/>
        <a:lstStyle/>
        <a:p>
          <a:endParaRPr lang="it-IT"/>
        </a:p>
      </dgm:t>
    </dgm:pt>
    <dgm:pt modelId="{59BBB384-7CBD-4A6B-BB5F-B2AE3595F99E}">
      <dgm:prSet phldrT="[Testo]" custT="1"/>
      <dgm:spPr/>
      <dgm:t>
        <a:bodyPr/>
        <a:lstStyle/>
        <a:p>
          <a:r>
            <a:rPr lang="it-IT" sz="8800" b="1" cap="none" spc="0" dirty="0">
              <a:ln/>
              <a:effectLst>
                <a:outerShdw blurRad="38100" dist="19050" dir="2700000" algn="tl" rotWithShape="0">
                  <a:schemeClr val="dk1">
                    <a:lumMod val="50000"/>
                    <a:alpha val="40000"/>
                  </a:schemeClr>
                </a:outerShdw>
              </a:effectLst>
              <a:latin typeface="Franklin Gothic Demi" panose="020B0703020102020204" pitchFamily="34" charset="0"/>
            </a:rPr>
            <a:t>CP</a:t>
          </a:r>
        </a:p>
      </dgm:t>
    </dgm:pt>
    <dgm:pt modelId="{73F26EE0-40EE-4CF4-9CBB-ED52287A9A3F}" type="parTrans" cxnId="{41ADC30D-2870-4904-A1BA-621D07C1EAFC}">
      <dgm:prSet/>
      <dgm:spPr/>
      <dgm:t>
        <a:bodyPr/>
        <a:lstStyle/>
        <a:p>
          <a:endParaRPr lang="it-IT"/>
        </a:p>
      </dgm:t>
    </dgm:pt>
    <dgm:pt modelId="{AF8F254F-5B97-4F93-8D56-F37E3B4E8F97}" type="sibTrans" cxnId="{41ADC30D-2870-4904-A1BA-621D07C1EAFC}">
      <dgm:prSet/>
      <dgm:spPr/>
      <dgm:t>
        <a:bodyPr/>
        <a:lstStyle/>
        <a:p>
          <a:endParaRPr lang="it-IT"/>
        </a:p>
      </dgm:t>
    </dgm:pt>
    <dgm:pt modelId="{66199936-DA8A-42D5-8263-6F98745B5E90}" type="pres">
      <dgm:prSet presAssocID="{F7A57382-3BB5-48CA-9350-32BCDE28C8FA}" presName="compositeShape" presStyleCnt="0">
        <dgm:presLayoutVars>
          <dgm:chMax val="7"/>
          <dgm:dir/>
          <dgm:resizeHandles val="exact"/>
        </dgm:presLayoutVars>
      </dgm:prSet>
      <dgm:spPr/>
    </dgm:pt>
    <dgm:pt modelId="{CB143333-7A68-4376-A7F3-78750DB58C96}" type="pres">
      <dgm:prSet presAssocID="{59BBB384-7CBD-4A6B-BB5F-B2AE3595F99E}" presName="circ1" presStyleLbl="vennNode1" presStyleIdx="0" presStyleCnt="3"/>
      <dgm:spPr/>
    </dgm:pt>
    <dgm:pt modelId="{F6313E67-5BEB-40FE-8AAB-E0495D46B54E}" type="pres">
      <dgm:prSet presAssocID="{59BBB384-7CBD-4A6B-BB5F-B2AE3595F99E}" presName="circ1Tx" presStyleLbl="revTx" presStyleIdx="0" presStyleCnt="0">
        <dgm:presLayoutVars>
          <dgm:chMax val="0"/>
          <dgm:chPref val="0"/>
          <dgm:bulletEnabled val="1"/>
        </dgm:presLayoutVars>
      </dgm:prSet>
      <dgm:spPr/>
    </dgm:pt>
    <dgm:pt modelId="{921B16D7-B25E-4344-936C-AD6538D3D214}" type="pres">
      <dgm:prSet presAssocID="{60682F29-19FB-457B-A6B0-7862F53B69FB}" presName="circ2" presStyleLbl="vennNode1" presStyleIdx="1" presStyleCnt="3" custLinFactNeighborX="2787"/>
      <dgm:spPr/>
    </dgm:pt>
    <dgm:pt modelId="{2E8B5E96-6139-45CD-826C-4232D991EBB9}" type="pres">
      <dgm:prSet presAssocID="{60682F29-19FB-457B-A6B0-7862F53B69FB}" presName="circ2Tx" presStyleLbl="revTx" presStyleIdx="0" presStyleCnt="0">
        <dgm:presLayoutVars>
          <dgm:chMax val="0"/>
          <dgm:chPref val="0"/>
          <dgm:bulletEnabled val="1"/>
        </dgm:presLayoutVars>
      </dgm:prSet>
      <dgm:spPr/>
    </dgm:pt>
    <dgm:pt modelId="{016B0D47-BD4E-40D6-9A8F-8A1D99EAADB0}" type="pres">
      <dgm:prSet presAssocID="{CE1660D8-7017-4A55-B669-CF08E5310BB8}" presName="circ3" presStyleLbl="vennNode1" presStyleIdx="2" presStyleCnt="3" custLinFactNeighborX="4749" custLinFactNeighborY="-1266"/>
      <dgm:spPr/>
    </dgm:pt>
    <dgm:pt modelId="{C619E605-2E4F-442D-9488-4659AF02D8B1}" type="pres">
      <dgm:prSet presAssocID="{CE1660D8-7017-4A55-B669-CF08E5310BB8}" presName="circ3Tx" presStyleLbl="revTx" presStyleIdx="0" presStyleCnt="0">
        <dgm:presLayoutVars>
          <dgm:chMax val="0"/>
          <dgm:chPref val="0"/>
          <dgm:bulletEnabled val="1"/>
        </dgm:presLayoutVars>
      </dgm:prSet>
      <dgm:spPr/>
    </dgm:pt>
  </dgm:ptLst>
  <dgm:cxnLst>
    <dgm:cxn modelId="{41ADC30D-2870-4904-A1BA-621D07C1EAFC}" srcId="{F7A57382-3BB5-48CA-9350-32BCDE28C8FA}" destId="{59BBB384-7CBD-4A6B-BB5F-B2AE3595F99E}" srcOrd="0" destOrd="0" parTransId="{73F26EE0-40EE-4CF4-9CBB-ED52287A9A3F}" sibTransId="{AF8F254F-5B97-4F93-8D56-F37E3B4E8F97}"/>
    <dgm:cxn modelId="{626C7A1F-BC6B-4E41-92B0-182B52CCD192}" type="presOf" srcId="{59BBB384-7CBD-4A6B-BB5F-B2AE3595F99E}" destId="{CB143333-7A68-4376-A7F3-78750DB58C96}" srcOrd="0" destOrd="0" presId="urn:microsoft.com/office/officeart/2005/8/layout/venn1"/>
    <dgm:cxn modelId="{EC263529-ACC0-4863-82E8-DAAC75B0BB35}" type="presOf" srcId="{CE1660D8-7017-4A55-B669-CF08E5310BB8}" destId="{016B0D47-BD4E-40D6-9A8F-8A1D99EAADB0}" srcOrd="0" destOrd="0" presId="urn:microsoft.com/office/officeart/2005/8/layout/venn1"/>
    <dgm:cxn modelId="{9A2DF338-61DA-46F3-9B9E-728C5B963375}" type="presOf" srcId="{60682F29-19FB-457B-A6B0-7862F53B69FB}" destId="{2E8B5E96-6139-45CD-826C-4232D991EBB9}" srcOrd="1" destOrd="0" presId="urn:microsoft.com/office/officeart/2005/8/layout/venn1"/>
    <dgm:cxn modelId="{716B657D-7F24-4532-A688-A985B01123EC}" type="presOf" srcId="{59BBB384-7CBD-4A6B-BB5F-B2AE3595F99E}" destId="{F6313E67-5BEB-40FE-8AAB-E0495D46B54E}" srcOrd="1" destOrd="0" presId="urn:microsoft.com/office/officeart/2005/8/layout/venn1"/>
    <dgm:cxn modelId="{DDBA0497-44F4-48EC-85CC-DE873D8C6A97}" srcId="{F7A57382-3BB5-48CA-9350-32BCDE28C8FA}" destId="{CE1660D8-7017-4A55-B669-CF08E5310BB8}" srcOrd="2" destOrd="0" parTransId="{8321D73C-7C83-4919-9D34-73551FC7E3A9}" sibTransId="{2F058075-A41D-4244-982F-5351395E141A}"/>
    <dgm:cxn modelId="{1E08839A-6017-4A6F-BF20-4710ACC4C9BE}" type="presOf" srcId="{60682F29-19FB-457B-A6B0-7862F53B69FB}" destId="{921B16D7-B25E-4344-936C-AD6538D3D214}" srcOrd="0" destOrd="0" presId="urn:microsoft.com/office/officeart/2005/8/layout/venn1"/>
    <dgm:cxn modelId="{81BEDD9F-843C-4CFF-B1C2-EBE4916319A9}" type="presOf" srcId="{F7A57382-3BB5-48CA-9350-32BCDE28C8FA}" destId="{66199936-DA8A-42D5-8263-6F98745B5E90}" srcOrd="0" destOrd="0" presId="urn:microsoft.com/office/officeart/2005/8/layout/venn1"/>
    <dgm:cxn modelId="{9C2D4CAC-8AF4-492E-9F97-D117F9C9805A}" srcId="{F7A57382-3BB5-48CA-9350-32BCDE28C8FA}" destId="{60682F29-19FB-457B-A6B0-7862F53B69FB}" srcOrd="1" destOrd="0" parTransId="{5D20E675-A50C-493A-AC7C-1C26745281F6}" sibTransId="{97AE94DA-AEF4-4048-A44D-252BCCB938E0}"/>
    <dgm:cxn modelId="{BC62EADE-BDB4-4D15-B667-F365A1BB1A64}" type="presOf" srcId="{CE1660D8-7017-4A55-B669-CF08E5310BB8}" destId="{C619E605-2E4F-442D-9488-4659AF02D8B1}" srcOrd="1" destOrd="0" presId="urn:microsoft.com/office/officeart/2005/8/layout/venn1"/>
    <dgm:cxn modelId="{FB83CB85-866E-4D70-9EF7-F73AEFE4EE78}" type="presParOf" srcId="{66199936-DA8A-42D5-8263-6F98745B5E90}" destId="{CB143333-7A68-4376-A7F3-78750DB58C96}" srcOrd="0" destOrd="0" presId="urn:microsoft.com/office/officeart/2005/8/layout/venn1"/>
    <dgm:cxn modelId="{41F9EE08-3D2B-46FE-A196-9025DA53500A}" type="presParOf" srcId="{66199936-DA8A-42D5-8263-6F98745B5E90}" destId="{F6313E67-5BEB-40FE-8AAB-E0495D46B54E}" srcOrd="1" destOrd="0" presId="urn:microsoft.com/office/officeart/2005/8/layout/venn1"/>
    <dgm:cxn modelId="{607EC20F-21F3-4798-BEA3-4AF12B3382F7}" type="presParOf" srcId="{66199936-DA8A-42D5-8263-6F98745B5E90}" destId="{921B16D7-B25E-4344-936C-AD6538D3D214}" srcOrd="2" destOrd="0" presId="urn:microsoft.com/office/officeart/2005/8/layout/venn1"/>
    <dgm:cxn modelId="{7B3AD6C3-DFCD-4545-9055-9E6B4FD58A3B}" type="presParOf" srcId="{66199936-DA8A-42D5-8263-6F98745B5E90}" destId="{2E8B5E96-6139-45CD-826C-4232D991EBB9}" srcOrd="3" destOrd="0" presId="urn:microsoft.com/office/officeart/2005/8/layout/venn1"/>
    <dgm:cxn modelId="{7DF84E2D-6732-4BB4-B209-1D5965E77C51}" type="presParOf" srcId="{66199936-DA8A-42D5-8263-6F98745B5E90}" destId="{016B0D47-BD4E-40D6-9A8F-8A1D99EAADB0}" srcOrd="4" destOrd="0" presId="urn:microsoft.com/office/officeart/2005/8/layout/venn1"/>
    <dgm:cxn modelId="{FA8ABCB4-4D55-4051-BC76-F7829C1A58C7}" type="presParOf" srcId="{66199936-DA8A-42D5-8263-6F98745B5E90}" destId="{C619E605-2E4F-442D-9488-4659AF02D8B1}" srcOrd="5" destOrd="0" presId="urn:microsoft.com/office/officeart/2005/8/layout/venn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B2AAA4-51BC-154C-A7A0-7D4D514090AB}">
      <dsp:nvSpPr>
        <dsp:cNvPr id="0" name=""/>
        <dsp:cNvSpPr/>
      </dsp:nvSpPr>
      <dsp:spPr>
        <a:xfrm>
          <a:off x="3917237" y="192176"/>
          <a:ext cx="1821770" cy="16093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it-IT" sz="3200" b="1" i="0" kern="1200" dirty="0">
              <a:solidFill>
                <a:srgbClr val="435F52"/>
              </a:solidFill>
              <a:latin typeface="Franklin Gothic Heavy" panose="020B0603020102020204" pitchFamily="34" charset="0"/>
            </a:rPr>
            <a:t>diaconia</a:t>
          </a:r>
        </a:p>
      </dsp:txBody>
      <dsp:txXfrm>
        <a:off x="3917237" y="192176"/>
        <a:ext cx="1821770" cy="1609334"/>
      </dsp:txXfrm>
    </dsp:sp>
    <dsp:sp modelId="{E1373D4C-BAC4-2A45-ACD4-90147540F54A}">
      <dsp:nvSpPr>
        <dsp:cNvPr id="0" name=""/>
        <dsp:cNvSpPr/>
      </dsp:nvSpPr>
      <dsp:spPr>
        <a:xfrm>
          <a:off x="1417185" y="-52648"/>
          <a:ext cx="4128746" cy="4128746"/>
        </a:xfrm>
        <a:prstGeom prst="circularArrow">
          <a:avLst>
            <a:gd name="adj1" fmla="val 8246"/>
            <a:gd name="adj2" fmla="val 575933"/>
            <a:gd name="adj3" fmla="val 2869226"/>
            <a:gd name="adj4" fmla="val 21172687"/>
            <a:gd name="adj5" fmla="val 9621"/>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31260FB-4719-C043-8471-5998D663F070}">
      <dsp:nvSpPr>
        <dsp:cNvPr id="0" name=""/>
        <dsp:cNvSpPr/>
      </dsp:nvSpPr>
      <dsp:spPr>
        <a:xfrm>
          <a:off x="2417539" y="2885418"/>
          <a:ext cx="1977041" cy="17459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it-IT" sz="3200" b="1" i="0" kern="1200" dirty="0">
              <a:solidFill>
                <a:srgbClr val="435F52"/>
              </a:solidFill>
              <a:latin typeface="Franklin Gothic Demi Cond" panose="020B0603020102020204" pitchFamily="34" charset="0"/>
            </a:rPr>
            <a:t>parrocchia</a:t>
          </a:r>
        </a:p>
      </dsp:txBody>
      <dsp:txXfrm>
        <a:off x="2417539" y="2885418"/>
        <a:ext cx="1977041" cy="1745993"/>
      </dsp:txXfrm>
    </dsp:sp>
    <dsp:sp modelId="{54AEE887-5184-1441-924A-C81B0492BB5E}">
      <dsp:nvSpPr>
        <dsp:cNvPr id="0" name=""/>
        <dsp:cNvSpPr/>
      </dsp:nvSpPr>
      <dsp:spPr>
        <a:xfrm>
          <a:off x="1171980" y="-108648"/>
          <a:ext cx="4128746" cy="4128746"/>
        </a:xfrm>
        <a:prstGeom prst="circularArrow">
          <a:avLst>
            <a:gd name="adj1" fmla="val 8246"/>
            <a:gd name="adj2" fmla="val 575933"/>
            <a:gd name="adj3" fmla="val 10342867"/>
            <a:gd name="adj4" fmla="val 7132596"/>
            <a:gd name="adj5" fmla="val 9621"/>
          </a:avLst>
        </a:prstGeom>
        <a:solidFill>
          <a:schemeClr val="accent2">
            <a:hueOff val="1620045"/>
            <a:satOff val="225"/>
            <a:lumOff val="196"/>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2579955-3603-DB46-885A-DB982CED43CB}">
      <dsp:nvSpPr>
        <dsp:cNvPr id="0" name=""/>
        <dsp:cNvSpPr/>
      </dsp:nvSpPr>
      <dsp:spPr>
        <a:xfrm>
          <a:off x="697362" y="396810"/>
          <a:ext cx="2153089" cy="15003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it-IT" sz="2800" b="1" i="0" kern="1200" dirty="0">
              <a:solidFill>
                <a:srgbClr val="435F52"/>
              </a:solidFill>
              <a:latin typeface="Franklin Gothic Heavy" panose="020B0603020102020204" pitchFamily="34" charset="0"/>
            </a:rPr>
            <a:t>CONSIGLIO PASTORALE</a:t>
          </a:r>
        </a:p>
      </dsp:txBody>
      <dsp:txXfrm>
        <a:off x="697362" y="396810"/>
        <a:ext cx="2153089" cy="1500332"/>
      </dsp:txXfrm>
    </dsp:sp>
    <dsp:sp modelId="{CE94FD44-0B61-5B46-B2E2-8ADFB5F0D7E7}">
      <dsp:nvSpPr>
        <dsp:cNvPr id="0" name=""/>
        <dsp:cNvSpPr/>
      </dsp:nvSpPr>
      <dsp:spPr>
        <a:xfrm>
          <a:off x="1187295" y="-245295"/>
          <a:ext cx="4128746" cy="4128746"/>
        </a:xfrm>
        <a:prstGeom prst="circularArrow">
          <a:avLst>
            <a:gd name="adj1" fmla="val 8246"/>
            <a:gd name="adj2" fmla="val 575933"/>
            <a:gd name="adj3" fmla="val 16956497"/>
            <a:gd name="adj4" fmla="val 14685611"/>
            <a:gd name="adj5" fmla="val 9621"/>
          </a:avLst>
        </a:prstGeom>
        <a:solidFill>
          <a:schemeClr val="accent2">
            <a:hueOff val="3240090"/>
            <a:satOff val="451"/>
            <a:lumOff val="392"/>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143333-7A68-4376-A7F3-78750DB58C96}">
      <dsp:nvSpPr>
        <dsp:cNvPr id="0" name=""/>
        <dsp:cNvSpPr/>
      </dsp:nvSpPr>
      <dsp:spPr>
        <a:xfrm>
          <a:off x="1442122" y="61403"/>
          <a:ext cx="2947385" cy="2947385"/>
        </a:xfrm>
        <a:prstGeom prst="ellipse">
          <a:avLst/>
        </a:prstGeom>
        <a:solidFill>
          <a:schemeClr val="accent2">
            <a:alpha val="5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3911600">
            <a:lnSpc>
              <a:spcPct val="90000"/>
            </a:lnSpc>
            <a:spcBef>
              <a:spcPct val="0"/>
            </a:spcBef>
            <a:spcAft>
              <a:spcPct val="35000"/>
            </a:spcAft>
            <a:buNone/>
          </a:pPr>
          <a:r>
            <a:rPr lang="it-IT" sz="8800" b="1" kern="1200" cap="none" spc="0" dirty="0">
              <a:ln/>
              <a:effectLst>
                <a:outerShdw blurRad="38100" dist="19050" dir="2700000" algn="tl" rotWithShape="0">
                  <a:schemeClr val="dk1">
                    <a:lumMod val="50000"/>
                    <a:alpha val="40000"/>
                  </a:schemeClr>
                </a:outerShdw>
              </a:effectLst>
              <a:latin typeface="Franklin Gothic Demi" panose="020B0703020102020204" pitchFamily="34" charset="0"/>
            </a:rPr>
            <a:t>CP</a:t>
          </a:r>
        </a:p>
      </dsp:txBody>
      <dsp:txXfrm>
        <a:off x="1835107" y="577196"/>
        <a:ext cx="2161416" cy="1326323"/>
      </dsp:txXfrm>
    </dsp:sp>
    <dsp:sp modelId="{921B16D7-B25E-4344-936C-AD6538D3D214}">
      <dsp:nvSpPr>
        <dsp:cNvPr id="0" name=""/>
        <dsp:cNvSpPr/>
      </dsp:nvSpPr>
      <dsp:spPr>
        <a:xfrm>
          <a:off x="2587781" y="1903520"/>
          <a:ext cx="2947385" cy="2947385"/>
        </a:xfrm>
        <a:prstGeom prst="ellipse">
          <a:avLst/>
        </a:prstGeom>
        <a:solidFill>
          <a:schemeClr val="accent2">
            <a:alpha val="5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scene3d>
            <a:camera prst="orthographicFront">
              <a:rot lat="20399999" lon="0" rev="0"/>
            </a:camera>
            <a:lightRig rig="threePt" dir="t"/>
          </a:scene3d>
        </a:bodyPr>
        <a:lstStyle/>
        <a:p>
          <a:pPr marL="0" lvl="0" indent="0" algn="ctr" defTabSz="889000">
            <a:lnSpc>
              <a:spcPct val="90000"/>
            </a:lnSpc>
            <a:spcBef>
              <a:spcPct val="0"/>
            </a:spcBef>
            <a:spcAft>
              <a:spcPct val="35000"/>
            </a:spcAft>
            <a:buNone/>
          </a:pPr>
          <a:r>
            <a:rPr lang="it-IT" sz="2000" b="0" kern="1200" cap="none" spc="0">
              <a:ln w="0"/>
              <a:effectLst/>
              <a:latin typeface="+mj-lt"/>
            </a:rPr>
            <a:t>COMMISSIONI </a:t>
          </a:r>
          <a:r>
            <a:rPr lang="it-IT" sz="2600" b="0" kern="1200" cap="none" spc="0">
              <a:ln w="0"/>
              <a:effectLst/>
              <a:latin typeface="+mj-lt"/>
            </a:rPr>
            <a:t>DECANALI</a:t>
          </a:r>
          <a:endParaRPr lang="it-IT" sz="2600" b="0" kern="1200" cap="none" spc="0" dirty="0">
            <a:ln w="0"/>
            <a:effectLst/>
            <a:latin typeface="+mj-lt"/>
          </a:endParaRPr>
        </a:p>
      </dsp:txBody>
      <dsp:txXfrm>
        <a:off x="3489190" y="2664928"/>
        <a:ext cx="1768431" cy="1621062"/>
      </dsp:txXfrm>
    </dsp:sp>
    <dsp:sp modelId="{016B0D47-BD4E-40D6-9A8F-8A1D99EAADB0}">
      <dsp:nvSpPr>
        <dsp:cNvPr id="0" name=""/>
        <dsp:cNvSpPr/>
      </dsp:nvSpPr>
      <dsp:spPr>
        <a:xfrm>
          <a:off x="518578" y="1866206"/>
          <a:ext cx="2947385" cy="2947385"/>
        </a:xfrm>
        <a:prstGeom prst="ellipse">
          <a:avLst/>
        </a:prstGeom>
        <a:solidFill>
          <a:schemeClr val="accent2">
            <a:alpha val="5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2933700">
            <a:lnSpc>
              <a:spcPct val="90000"/>
            </a:lnSpc>
            <a:spcBef>
              <a:spcPct val="0"/>
            </a:spcBef>
            <a:spcAft>
              <a:spcPct val="35000"/>
            </a:spcAft>
            <a:buNone/>
          </a:pPr>
          <a:r>
            <a:rPr lang="it-IT" sz="6600" b="1" kern="1200" cap="none" spc="0">
              <a:ln w="12700">
                <a:prstDash val="solid"/>
              </a:ln>
              <a:effectLst>
                <a:outerShdw dist="38100" dir="2640000" algn="bl" rotWithShape="0">
                  <a:schemeClr val="tx2">
                    <a:lumMod val="75000"/>
                  </a:schemeClr>
                </a:outerShdw>
              </a:effectLst>
              <a:latin typeface="Franklin Gothic Heavy" panose="020B0903020102020204" pitchFamily="34" charset="0"/>
            </a:rPr>
            <a:t>ASD</a:t>
          </a:r>
          <a:endParaRPr lang="it-IT" sz="6600" b="1" kern="1200" cap="none" spc="0" dirty="0">
            <a:ln w="12700">
              <a:prstDash val="solid"/>
            </a:ln>
            <a:effectLst>
              <a:outerShdw dist="38100" dir="2640000" algn="bl" rotWithShape="0">
                <a:schemeClr val="tx2">
                  <a:lumMod val="75000"/>
                </a:schemeClr>
              </a:outerShdw>
            </a:effectLst>
            <a:latin typeface="Franklin Gothic Heavy" panose="020B0903020102020204" pitchFamily="34" charset="0"/>
          </a:endParaRPr>
        </a:p>
      </dsp:txBody>
      <dsp:txXfrm>
        <a:off x="796124" y="2627614"/>
        <a:ext cx="1768431" cy="1621062"/>
      </dsp:txXfrm>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it-IT"/>
              <a:t>Fare clic per modificare lo stile del titolo</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08B9EBBA-996F-894A-B54A-D6246ED52CEA}" type="datetimeFigureOut">
              <a:rPr lang="en-US" smtClean="0"/>
              <a:pPr/>
              <a:t>3/24/24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6963281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it-IT"/>
              <a:t>Fare clic per modificare lo stile del titolo</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Date Placeholder 3"/>
          <p:cNvSpPr>
            <a:spLocks noGrp="1"/>
          </p:cNvSpPr>
          <p:nvPr>
            <p:ph type="dt" sz="half" idx="10"/>
          </p:nvPr>
        </p:nvSpPr>
        <p:spPr/>
        <p:txBody>
          <a:bodyPr/>
          <a:lstStyle/>
          <a:p>
            <a:fld id="{09B482E8-6E0E-1B4F-B1FD-C69DB9E858D9}" type="datetimeFigureOut">
              <a:rPr lang="en-US" smtClean="0"/>
              <a:pPr/>
              <a:t>3/24/24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928371986"/>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it-IT"/>
              <a:t>Fare clic per modificare lo stile del titolo</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stili del testo dello schema</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Date Placeholder 3"/>
          <p:cNvSpPr>
            <a:spLocks noGrp="1"/>
          </p:cNvSpPr>
          <p:nvPr>
            <p:ph type="dt" sz="half" idx="10"/>
          </p:nvPr>
        </p:nvSpPr>
        <p:spPr/>
        <p:txBody>
          <a:bodyPr/>
          <a:lstStyle/>
          <a:p>
            <a:fld id="{09B482E8-6E0E-1B4F-B1FD-C69DB9E858D9}" type="datetimeFigureOut">
              <a:rPr lang="en-US" smtClean="0"/>
              <a:pPr/>
              <a:t>3/24/24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‹N›</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560766670"/>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it-IT"/>
              <a:t>Fare clic per modificare lo stile del titolo</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a:t>Fare clic per modificare stili del testo dello schema</a:t>
            </a:r>
          </a:p>
        </p:txBody>
      </p:sp>
      <p:sp>
        <p:nvSpPr>
          <p:cNvPr id="5" name="Date Placeholder 4"/>
          <p:cNvSpPr>
            <a:spLocks noGrp="1"/>
          </p:cNvSpPr>
          <p:nvPr>
            <p:ph type="dt" sz="half" idx="10"/>
          </p:nvPr>
        </p:nvSpPr>
        <p:spPr/>
        <p:txBody>
          <a:bodyPr/>
          <a:lstStyle/>
          <a:p>
            <a:fld id="{09B482E8-6E0E-1B4F-B1FD-C69DB9E858D9}" type="datetimeFigureOut">
              <a:rPr lang="en-US" smtClean="0"/>
              <a:pPr/>
              <a:t>3/24/24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066594849"/>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it-IT"/>
              <a:t>Fare clic per modificare lo stile del titolo</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stili del testo dello schema</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a:t>Fare clic per modificare stili del testo dello schema</a:t>
            </a:r>
          </a:p>
        </p:txBody>
      </p:sp>
      <p:sp>
        <p:nvSpPr>
          <p:cNvPr id="5" name="Date Placeholder 4"/>
          <p:cNvSpPr>
            <a:spLocks noGrp="1"/>
          </p:cNvSpPr>
          <p:nvPr>
            <p:ph type="dt" sz="half" idx="10"/>
          </p:nvPr>
        </p:nvSpPr>
        <p:spPr/>
        <p:txBody>
          <a:bodyPr/>
          <a:lstStyle/>
          <a:p>
            <a:fld id="{09B482E8-6E0E-1B4F-B1FD-C69DB9E858D9}" type="datetimeFigureOut">
              <a:rPr lang="en-US" smtClean="0"/>
              <a:pPr/>
              <a:t>3/24/24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‹N›</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372525862"/>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it-IT"/>
              <a:t>Fare clic per modificare lo stile del titolo</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stili del testo dello schema</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a:t>Fare clic per modificare stili del testo dello schema</a:t>
            </a:r>
          </a:p>
        </p:txBody>
      </p:sp>
      <p:sp>
        <p:nvSpPr>
          <p:cNvPr id="5" name="Date Placeholder 4"/>
          <p:cNvSpPr>
            <a:spLocks noGrp="1"/>
          </p:cNvSpPr>
          <p:nvPr>
            <p:ph type="dt" sz="half" idx="10"/>
          </p:nvPr>
        </p:nvSpPr>
        <p:spPr/>
        <p:txBody>
          <a:bodyPr/>
          <a:lstStyle/>
          <a:p>
            <a:fld id="{09B482E8-6E0E-1B4F-B1FD-C69DB9E858D9}" type="datetimeFigureOut">
              <a:rPr lang="en-US" smtClean="0"/>
              <a:pPr/>
              <a:t>3/24/24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527069817"/>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Vertical Text Placeholder 2"/>
          <p:cNvSpPr>
            <a:spLocks noGrp="1"/>
          </p:cNvSpPr>
          <p:nvPr>
            <p:ph type="body" orient="vert" idx="1"/>
          </p:nvPr>
        </p:nvSpPr>
        <p:spPr/>
        <p:txBody>
          <a:bodyPr vert="eaVert" ancho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smtClean="0"/>
              <a:pPr/>
              <a:t>3/24/24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6979853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it-IT"/>
              <a:t>Fare clic per modificare lo stile del titolo</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09B482E8-6E0E-1B4F-B1FD-C69DB9E858D9}" type="datetimeFigureOut">
              <a:rPr lang="en-US" smtClean="0"/>
              <a:pPr/>
              <a:t>3/24/24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836170053"/>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it-IT"/>
              <a:t>Fare clic per modificare lo stile del titolo</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smtClean="0"/>
              <a:pPr/>
              <a:t>3/24/24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6052019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it-IT"/>
              <a:t>Fare clic per modificare lo stile del titolo</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Date Placeholder 3"/>
          <p:cNvSpPr>
            <a:spLocks noGrp="1"/>
          </p:cNvSpPr>
          <p:nvPr>
            <p:ph type="dt" sz="half" idx="10"/>
          </p:nvPr>
        </p:nvSpPr>
        <p:spPr/>
        <p:txBody>
          <a:bodyPr/>
          <a:lstStyle/>
          <a:p>
            <a:fld id="{8DFA1846-DA80-1C48-A609-854EA85C59AD}" type="datetimeFigureOut">
              <a:rPr lang="en-US" smtClean="0"/>
              <a:pPr/>
              <a:t>3/24/24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42725397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it-IT"/>
              <a:t>Fare clic per modificare lo stile del titolo</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smtClean="0"/>
              <a:pPr/>
              <a:t>3/24/24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4337650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it-IT"/>
              <a:t>Fare clic per modificare lo stile del titolo</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smtClean="0"/>
              <a:pPr/>
              <a:t>3/24/24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3239422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smtClean="0"/>
              <a:pPr/>
              <a:t>3/24/24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8254209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smtClean="0"/>
              <a:pPr/>
              <a:t>3/24/24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7924252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it-IT"/>
              <a:t>Fare clic per modificare lo stile del titolo</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Date Placeholder 4"/>
          <p:cNvSpPr>
            <a:spLocks noGrp="1"/>
          </p:cNvSpPr>
          <p:nvPr>
            <p:ph type="dt" sz="half" idx="10"/>
          </p:nvPr>
        </p:nvSpPr>
        <p:spPr/>
        <p:txBody>
          <a:bodyPr/>
          <a:lstStyle/>
          <a:p>
            <a:fld id="{D0DF5E60-9974-AC48-9591-99C2BB44B7CF}" type="datetimeFigureOut">
              <a:rPr lang="en-US" smtClean="0"/>
              <a:pPr/>
              <a:t>3/24/24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8068476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it-IT"/>
              <a:t>Fare clic per modificare lo stile del titolo</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Date Placeholder 4"/>
          <p:cNvSpPr>
            <a:spLocks noGrp="1"/>
          </p:cNvSpPr>
          <p:nvPr>
            <p:ph type="dt" sz="half" idx="10"/>
          </p:nvPr>
        </p:nvSpPr>
        <p:spPr/>
        <p:txBody>
          <a:bodyPr/>
          <a:lstStyle/>
          <a:p>
            <a:fld id="{18C79C5D-2A6F-F04D-97DA-BEF2467B64E4}" type="datetimeFigureOut">
              <a:rPr lang="en-US" smtClean="0"/>
              <a:pPr/>
              <a:t>3/24/24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8464762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it-IT"/>
              <a:t>Fare clic per modificare lo stile del titolo</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09B482E8-6E0E-1B4F-B1FD-C69DB9E858D9}" type="datetimeFigureOut">
              <a:rPr lang="en-US" smtClean="0"/>
              <a:pPr/>
              <a:t>3/24/24</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402857689"/>
      </p:ext>
    </p:extLst>
  </p:cSld>
  <p:clrMap bg1="lt1" tx1="dk1" bg2="lt2" tx2="dk2" accent1="accent1" accent2="accent2" accent3="accent3" accent4="accent4" accent5="accent5" accent6="accent6" hlink="hlink" folHlink="folHlink"/>
  <p:sldLayoutIdLst>
    <p:sldLayoutId id="2147483880" r:id="rId1"/>
    <p:sldLayoutId id="2147483881" r:id="rId2"/>
    <p:sldLayoutId id="2147483882" r:id="rId3"/>
    <p:sldLayoutId id="2147483883" r:id="rId4"/>
    <p:sldLayoutId id="2147483884" r:id="rId5"/>
    <p:sldLayoutId id="2147483885" r:id="rId6"/>
    <p:sldLayoutId id="2147483886" r:id="rId7"/>
    <p:sldLayoutId id="2147483887" r:id="rId8"/>
    <p:sldLayoutId id="2147483888" r:id="rId9"/>
    <p:sldLayoutId id="2147483889" r:id="rId10"/>
    <p:sldLayoutId id="2147483890" r:id="rId11"/>
    <p:sldLayoutId id="2147483891" r:id="rId12"/>
    <p:sldLayoutId id="2147483892" r:id="rId13"/>
    <p:sldLayoutId id="2147483893" r:id="rId14"/>
    <p:sldLayoutId id="2147483894" r:id="rId15"/>
    <p:sldLayoutId id="2147483895" r:id="rId16"/>
  </p:sldLayoutIdLst>
  <p:hf sldNum="0" hdr="0" ftr="0" dt="0"/>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9.jpg"/><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4269" y="738083"/>
            <a:ext cx="10058400" cy="5053611"/>
          </a:xfrm>
          <a:prstGeom prst="rect">
            <a:avLst/>
          </a:prstGeom>
          <a:solidFill>
            <a:srgbClr val="455F51"/>
          </a:solidFill>
        </p:spPr>
      </p:pic>
      <p:sp>
        <p:nvSpPr>
          <p:cNvPr id="2" name="Titolo 1"/>
          <p:cNvSpPr>
            <a:spLocks noGrp="1"/>
          </p:cNvSpPr>
          <p:nvPr>
            <p:ph type="ctrTitle"/>
          </p:nvPr>
        </p:nvSpPr>
        <p:spPr>
          <a:xfrm>
            <a:off x="2124269" y="852548"/>
            <a:ext cx="8915399" cy="2262781"/>
          </a:xfrm>
        </p:spPr>
        <p:txBody>
          <a:bodyPr>
            <a:normAutofit/>
          </a:bodyPr>
          <a:lstStyle/>
          <a:p>
            <a:r>
              <a:rPr lang="it-IT" sz="7200" dirty="0">
                <a:ln>
                  <a:solidFill>
                    <a:schemeClr val="tx2"/>
                  </a:solidFill>
                </a:ln>
                <a:latin typeface="Franklin Gothic Heavy" panose="020B0903020102020204" pitchFamily="34" charset="0"/>
              </a:rPr>
              <a:t>le NOVITÀ</a:t>
            </a:r>
          </a:p>
        </p:txBody>
      </p:sp>
      <p:sp>
        <p:nvSpPr>
          <p:cNvPr id="3" name="Sottotitolo 2"/>
          <p:cNvSpPr>
            <a:spLocks noGrp="1"/>
          </p:cNvSpPr>
          <p:nvPr>
            <p:ph type="subTitle" idx="1"/>
          </p:nvPr>
        </p:nvSpPr>
        <p:spPr>
          <a:xfrm>
            <a:off x="2124269" y="5492576"/>
            <a:ext cx="9650964" cy="1126283"/>
          </a:xfrm>
        </p:spPr>
        <p:txBody>
          <a:bodyPr>
            <a:normAutofit/>
          </a:bodyPr>
          <a:lstStyle/>
          <a:p>
            <a:r>
              <a:rPr lang="it-IT" sz="2800" dirty="0">
                <a:latin typeface="Franklin Gothic Demi Cond" panose="020B0706030402020204" pitchFamily="34" charset="0"/>
              </a:rPr>
              <a:t>del direttorio dei Consigli di Comunità Pastorale e Parrocchiali</a:t>
            </a:r>
          </a:p>
        </p:txBody>
      </p:sp>
    </p:spTree>
    <p:extLst>
      <p:ext uri="{BB962C8B-B14F-4D97-AF65-F5344CB8AC3E}">
        <p14:creationId xmlns:p14="http://schemas.microsoft.com/office/powerpoint/2010/main" val="10997141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grpSp>
        <p:nvGrpSpPr>
          <p:cNvPr id="50" name="Group 49">
            <a:extLst>
              <a:ext uri="{FF2B5EF4-FFF2-40B4-BE49-F238E27FC236}">
                <a16:creationId xmlns:a16="http://schemas.microsoft.com/office/drawing/2014/main" id="{F27737A0-D7E0-4415-8E90-FD4F69E76C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51" name="Freeform 11">
              <a:extLst>
                <a:ext uri="{FF2B5EF4-FFF2-40B4-BE49-F238E27FC236}">
                  <a16:creationId xmlns:a16="http://schemas.microsoft.com/office/drawing/2014/main" id="{506CE375-B39D-4C51-A858-F4A3833110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52" name="Freeform 12">
              <a:extLst>
                <a:ext uri="{FF2B5EF4-FFF2-40B4-BE49-F238E27FC236}">
                  <a16:creationId xmlns:a16="http://schemas.microsoft.com/office/drawing/2014/main" id="{64EA8B46-395C-41F6-BE09-548B108098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53" name="Freeform 13">
              <a:extLst>
                <a:ext uri="{FF2B5EF4-FFF2-40B4-BE49-F238E27FC236}">
                  <a16:creationId xmlns:a16="http://schemas.microsoft.com/office/drawing/2014/main" id="{BC7EDC6D-8B00-48D9-B8FD-9B5285FBCE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54" name="Freeform 14">
              <a:extLst>
                <a:ext uri="{FF2B5EF4-FFF2-40B4-BE49-F238E27FC236}">
                  <a16:creationId xmlns:a16="http://schemas.microsoft.com/office/drawing/2014/main" id="{DE4BD3C3-5C1B-4305-BFA1-9054820BDD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55" name="Freeform 15">
              <a:extLst>
                <a:ext uri="{FF2B5EF4-FFF2-40B4-BE49-F238E27FC236}">
                  <a16:creationId xmlns:a16="http://schemas.microsoft.com/office/drawing/2014/main" id="{4635ED79-E821-4CFD-9F97-D6137E5DCA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56" name="Freeform 16">
              <a:extLst>
                <a:ext uri="{FF2B5EF4-FFF2-40B4-BE49-F238E27FC236}">
                  <a16:creationId xmlns:a16="http://schemas.microsoft.com/office/drawing/2014/main" id="{92FD5F9A-0D1B-4304-AC95-EA6A4E70E4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57" name="Freeform 17">
              <a:extLst>
                <a:ext uri="{FF2B5EF4-FFF2-40B4-BE49-F238E27FC236}">
                  <a16:creationId xmlns:a16="http://schemas.microsoft.com/office/drawing/2014/main" id="{E9BB96F9-6F99-413C-909E-6FCF017C13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58" name="Freeform 18">
              <a:extLst>
                <a:ext uri="{FF2B5EF4-FFF2-40B4-BE49-F238E27FC236}">
                  <a16:creationId xmlns:a16="http://schemas.microsoft.com/office/drawing/2014/main" id="{1CCAEE3F-DFD6-4F56-91DF-94C715261B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59" name="Freeform 19">
              <a:extLst>
                <a:ext uri="{FF2B5EF4-FFF2-40B4-BE49-F238E27FC236}">
                  <a16:creationId xmlns:a16="http://schemas.microsoft.com/office/drawing/2014/main" id="{A9965128-6557-433B-B75B-BDF307311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60" name="Freeform 20">
              <a:extLst>
                <a:ext uri="{FF2B5EF4-FFF2-40B4-BE49-F238E27FC236}">
                  <a16:creationId xmlns:a16="http://schemas.microsoft.com/office/drawing/2014/main" id="{6ACA7D22-11B5-4768-B195-51BF6E7C16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61" name="Freeform 21">
              <a:extLst>
                <a:ext uri="{FF2B5EF4-FFF2-40B4-BE49-F238E27FC236}">
                  <a16:creationId xmlns:a16="http://schemas.microsoft.com/office/drawing/2014/main" id="{A10AD997-8BE7-4F95-8B7C-4E59DA1AC5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62" name="Freeform 22">
              <a:extLst>
                <a:ext uri="{FF2B5EF4-FFF2-40B4-BE49-F238E27FC236}">
                  <a16:creationId xmlns:a16="http://schemas.microsoft.com/office/drawing/2014/main" id="{DE270B5A-1647-4C9C-BA5F-6BC559F869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64" name="Group 63">
            <a:extLst>
              <a:ext uri="{FF2B5EF4-FFF2-40B4-BE49-F238E27FC236}">
                <a16:creationId xmlns:a16="http://schemas.microsoft.com/office/drawing/2014/main" id="{57D8AB18-1DD7-4D60-B9FA-190B47BB267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157"/>
            <a:ext cx="2356675" cy="6853096"/>
            <a:chOff x="6627813" y="195610"/>
            <a:chExt cx="1952625" cy="5678141"/>
          </a:xfrm>
        </p:grpSpPr>
        <p:sp>
          <p:nvSpPr>
            <p:cNvPr id="65" name="Freeform 27">
              <a:extLst>
                <a:ext uri="{FF2B5EF4-FFF2-40B4-BE49-F238E27FC236}">
                  <a16:creationId xmlns:a16="http://schemas.microsoft.com/office/drawing/2014/main" id="{AE3C8994-22F6-4B7D-B50B-80ECD1E2AF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66" name="Freeform 28">
              <a:extLst>
                <a:ext uri="{FF2B5EF4-FFF2-40B4-BE49-F238E27FC236}">
                  <a16:creationId xmlns:a16="http://schemas.microsoft.com/office/drawing/2014/main" id="{DDCDE2FF-5BFC-4807-AB1E-D6928F8F46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67" name="Freeform 29">
              <a:extLst>
                <a:ext uri="{FF2B5EF4-FFF2-40B4-BE49-F238E27FC236}">
                  <a16:creationId xmlns:a16="http://schemas.microsoft.com/office/drawing/2014/main" id="{63EF93F1-6EAF-4409-A623-76533740E1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68" name="Freeform 30">
              <a:extLst>
                <a:ext uri="{FF2B5EF4-FFF2-40B4-BE49-F238E27FC236}">
                  <a16:creationId xmlns:a16="http://schemas.microsoft.com/office/drawing/2014/main" id="{ED3B5256-3F5C-4FDE-8A9A-5A124E92BA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69" name="Freeform 31">
              <a:extLst>
                <a:ext uri="{FF2B5EF4-FFF2-40B4-BE49-F238E27FC236}">
                  <a16:creationId xmlns:a16="http://schemas.microsoft.com/office/drawing/2014/main" id="{ED5D4282-BFB9-4BFC-A20D-18E1C4EEA6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70" name="Freeform 32">
              <a:extLst>
                <a:ext uri="{FF2B5EF4-FFF2-40B4-BE49-F238E27FC236}">
                  <a16:creationId xmlns:a16="http://schemas.microsoft.com/office/drawing/2014/main" id="{3E6394EB-0752-433A-BA70-AF42B45F17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71" name="Freeform 33">
              <a:extLst>
                <a:ext uri="{FF2B5EF4-FFF2-40B4-BE49-F238E27FC236}">
                  <a16:creationId xmlns:a16="http://schemas.microsoft.com/office/drawing/2014/main" id="{DF27BE5F-DA8D-4260-9D0D-69E9CE1469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72" name="Freeform 34">
              <a:extLst>
                <a:ext uri="{FF2B5EF4-FFF2-40B4-BE49-F238E27FC236}">
                  <a16:creationId xmlns:a16="http://schemas.microsoft.com/office/drawing/2014/main" id="{9A6E5CBE-AE54-40B7-9A00-E3975FEACB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73" name="Freeform 35">
              <a:extLst>
                <a:ext uri="{FF2B5EF4-FFF2-40B4-BE49-F238E27FC236}">
                  <a16:creationId xmlns:a16="http://schemas.microsoft.com/office/drawing/2014/main" id="{6C307890-5461-4D51-ADA6-A3DA6D35B8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74" name="Freeform 36">
              <a:extLst>
                <a:ext uri="{FF2B5EF4-FFF2-40B4-BE49-F238E27FC236}">
                  <a16:creationId xmlns:a16="http://schemas.microsoft.com/office/drawing/2014/main" id="{3F9B7E4B-6412-4B97-AD48-30B1F61F3B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75" name="Freeform 37">
              <a:extLst>
                <a:ext uri="{FF2B5EF4-FFF2-40B4-BE49-F238E27FC236}">
                  <a16:creationId xmlns:a16="http://schemas.microsoft.com/office/drawing/2014/main" id="{D345D359-869B-4305-B7D7-0B5C4FDEC1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76" name="Freeform 38">
              <a:extLst>
                <a:ext uri="{FF2B5EF4-FFF2-40B4-BE49-F238E27FC236}">
                  <a16:creationId xmlns:a16="http://schemas.microsoft.com/office/drawing/2014/main" id="{2F688B27-AEB8-45BD-9597-78A97EE0DD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8" name="Rectangle 77">
            <a:extLst>
              <a:ext uri="{FF2B5EF4-FFF2-40B4-BE49-F238E27FC236}">
                <a16:creationId xmlns:a16="http://schemas.microsoft.com/office/drawing/2014/main" id="{4EB21FA6-8B6A-4699-8408-91E699800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80" name="Freeform 11">
            <a:extLst>
              <a:ext uri="{FF2B5EF4-FFF2-40B4-BE49-F238E27FC236}">
                <a16:creationId xmlns:a16="http://schemas.microsoft.com/office/drawing/2014/main" id="{664D6319-AE80-458F-A2C6-1F0351266C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3" name="Titolo 2">
            <a:extLst>
              <a:ext uri="{FF2B5EF4-FFF2-40B4-BE49-F238E27FC236}">
                <a16:creationId xmlns:a16="http://schemas.microsoft.com/office/drawing/2014/main" id="{E8B70603-5244-3547-8953-C96BF03DA8F6}"/>
              </a:ext>
            </a:extLst>
          </p:cNvPr>
          <p:cNvSpPr>
            <a:spLocks noGrp="1"/>
          </p:cNvSpPr>
          <p:nvPr>
            <p:ph type="title"/>
          </p:nvPr>
        </p:nvSpPr>
        <p:spPr>
          <a:xfrm>
            <a:off x="1687669" y="624110"/>
            <a:ext cx="4137059" cy="1280890"/>
          </a:xfrm>
        </p:spPr>
        <p:txBody>
          <a:bodyPr vert="horz" lIns="91440" tIns="45720" rIns="91440" bIns="45720" rtlCol="0" anchor="t">
            <a:normAutofit/>
          </a:bodyPr>
          <a:lstStyle/>
          <a:p>
            <a:pPr>
              <a:lnSpc>
                <a:spcPct val="90000"/>
              </a:lnSpc>
            </a:pPr>
            <a:r>
              <a:rPr lang="en-US" sz="2800" dirty="0"/>
              <a:t>n. 33 </a:t>
            </a:r>
            <a:br>
              <a:rPr lang="en-US" sz="2800" dirty="0"/>
            </a:br>
            <a:r>
              <a:rPr lang="en-US" sz="2800" dirty="0"/>
              <a:t>La </a:t>
            </a:r>
            <a:r>
              <a:rPr lang="en-US" sz="2800" dirty="0" err="1"/>
              <a:t>dimensione</a:t>
            </a:r>
            <a:r>
              <a:rPr lang="en-US" sz="2800" dirty="0"/>
              <a:t> </a:t>
            </a:r>
            <a:r>
              <a:rPr lang="en-US" sz="2800" dirty="0" err="1"/>
              <a:t>spirituale</a:t>
            </a:r>
            <a:endParaRPr lang="en-US" sz="2800" dirty="0"/>
          </a:p>
        </p:txBody>
      </p:sp>
      <p:sp>
        <p:nvSpPr>
          <p:cNvPr id="9" name="Segnaposto testo 8"/>
          <p:cNvSpPr>
            <a:spLocks noGrp="1"/>
          </p:cNvSpPr>
          <p:nvPr>
            <p:ph type="body" sz="half" idx="2"/>
          </p:nvPr>
        </p:nvSpPr>
        <p:spPr>
          <a:xfrm>
            <a:off x="1683956" y="1863190"/>
            <a:ext cx="4140772" cy="4352580"/>
          </a:xfrm>
        </p:spPr>
        <p:txBody>
          <a:bodyPr vert="horz" lIns="91440" tIns="45720" rIns="91440" bIns="45720" rtlCol="0">
            <a:noAutofit/>
          </a:bodyPr>
          <a:lstStyle/>
          <a:p>
            <a:pPr>
              <a:lnSpc>
                <a:spcPct val="90000"/>
              </a:lnSpc>
            </a:pPr>
            <a:r>
              <a:rPr lang="en-US" sz="1700" dirty="0" err="1">
                <a:solidFill>
                  <a:srgbClr val="000000"/>
                </a:solidFill>
              </a:rPr>
              <a:t>L’attività</a:t>
            </a:r>
            <a:r>
              <a:rPr lang="en-US" sz="1700" dirty="0">
                <a:solidFill>
                  <a:srgbClr val="000000"/>
                </a:solidFill>
              </a:rPr>
              <a:t> dei </a:t>
            </a:r>
            <a:r>
              <a:rPr lang="en-US" sz="1700" dirty="0" err="1">
                <a:solidFill>
                  <a:srgbClr val="000000"/>
                </a:solidFill>
              </a:rPr>
              <a:t>consigli</a:t>
            </a:r>
            <a:r>
              <a:rPr lang="en-US" sz="1700" dirty="0">
                <a:solidFill>
                  <a:srgbClr val="000000"/>
                </a:solidFill>
              </a:rPr>
              <a:t> </a:t>
            </a:r>
            <a:r>
              <a:rPr lang="en-US" sz="1700" dirty="0" err="1">
                <a:solidFill>
                  <a:srgbClr val="000000"/>
                </a:solidFill>
              </a:rPr>
              <a:t>pastorali</a:t>
            </a:r>
            <a:r>
              <a:rPr lang="en-US" sz="1700" dirty="0">
                <a:solidFill>
                  <a:srgbClr val="000000"/>
                </a:solidFill>
              </a:rPr>
              <a:t> </a:t>
            </a:r>
            <a:r>
              <a:rPr lang="en-US" sz="1700" dirty="0" err="1">
                <a:solidFill>
                  <a:srgbClr val="000000"/>
                </a:solidFill>
              </a:rPr>
              <a:t>deve</a:t>
            </a:r>
            <a:r>
              <a:rPr lang="en-US" sz="1700" dirty="0">
                <a:solidFill>
                  <a:srgbClr val="000000"/>
                </a:solidFill>
              </a:rPr>
              <a:t> </a:t>
            </a:r>
            <a:r>
              <a:rPr lang="en-US" sz="1700" dirty="0" err="1">
                <a:solidFill>
                  <a:srgbClr val="000000"/>
                </a:solidFill>
              </a:rPr>
              <a:t>essere</a:t>
            </a:r>
            <a:r>
              <a:rPr lang="en-US" sz="1700" dirty="0">
                <a:solidFill>
                  <a:srgbClr val="000000"/>
                </a:solidFill>
              </a:rPr>
              <a:t> </a:t>
            </a:r>
            <a:r>
              <a:rPr lang="en-US" sz="1700" dirty="0" err="1">
                <a:solidFill>
                  <a:srgbClr val="000000"/>
                </a:solidFill>
              </a:rPr>
              <a:t>caratterizzata</a:t>
            </a:r>
            <a:r>
              <a:rPr lang="en-US" sz="1700" dirty="0">
                <a:solidFill>
                  <a:srgbClr val="000000"/>
                </a:solidFill>
              </a:rPr>
              <a:t> </a:t>
            </a:r>
            <a:r>
              <a:rPr lang="en-US" sz="1700" dirty="0" err="1">
                <a:solidFill>
                  <a:srgbClr val="000000"/>
                </a:solidFill>
              </a:rPr>
              <a:t>dalla</a:t>
            </a:r>
            <a:r>
              <a:rPr lang="en-US" sz="1700" dirty="0">
                <a:solidFill>
                  <a:srgbClr val="000000"/>
                </a:solidFill>
              </a:rPr>
              <a:t> </a:t>
            </a:r>
            <a:r>
              <a:rPr lang="en-US" sz="1700" dirty="0" err="1">
                <a:solidFill>
                  <a:srgbClr val="000000"/>
                </a:solidFill>
              </a:rPr>
              <a:t>dimensione</a:t>
            </a:r>
            <a:r>
              <a:rPr lang="en-US" sz="1700" dirty="0">
                <a:solidFill>
                  <a:srgbClr val="000000"/>
                </a:solidFill>
              </a:rPr>
              <a:t> </a:t>
            </a:r>
            <a:r>
              <a:rPr lang="en-US" sz="1700" dirty="0" err="1">
                <a:solidFill>
                  <a:srgbClr val="000000"/>
                </a:solidFill>
              </a:rPr>
              <a:t>spirituale</a:t>
            </a:r>
            <a:r>
              <a:rPr lang="en-US" sz="1700" dirty="0">
                <a:solidFill>
                  <a:srgbClr val="000000"/>
                </a:solidFill>
              </a:rPr>
              <a:t>, </a:t>
            </a:r>
            <a:r>
              <a:rPr lang="en-US" sz="1700" dirty="0" err="1">
                <a:solidFill>
                  <a:srgbClr val="000000"/>
                </a:solidFill>
              </a:rPr>
              <a:t>che</a:t>
            </a:r>
            <a:r>
              <a:rPr lang="en-US" sz="1700" dirty="0">
                <a:solidFill>
                  <a:srgbClr val="000000"/>
                </a:solidFill>
              </a:rPr>
              <a:t> non è «</a:t>
            </a:r>
            <a:r>
              <a:rPr lang="en-US" sz="1700" dirty="0" err="1">
                <a:solidFill>
                  <a:srgbClr val="000000"/>
                </a:solidFill>
              </a:rPr>
              <a:t>un’appendice</a:t>
            </a:r>
            <a:r>
              <a:rPr lang="en-US" sz="1700" dirty="0">
                <a:solidFill>
                  <a:srgbClr val="000000"/>
                </a:solidFill>
              </a:rPr>
              <a:t> o un </a:t>
            </a:r>
            <a:r>
              <a:rPr lang="en-US" sz="1700" dirty="0" err="1">
                <a:solidFill>
                  <a:srgbClr val="000000"/>
                </a:solidFill>
              </a:rPr>
              <a:t>elemento</a:t>
            </a:r>
            <a:r>
              <a:rPr lang="en-US" sz="1700" dirty="0">
                <a:solidFill>
                  <a:srgbClr val="000000"/>
                </a:solidFill>
              </a:rPr>
              <a:t> di contorno, ma una </a:t>
            </a:r>
            <a:r>
              <a:rPr lang="en-US" sz="2000" b="1" dirty="0" err="1">
                <a:solidFill>
                  <a:srgbClr val="000000"/>
                </a:solidFill>
                <a:latin typeface="+mj-lt"/>
              </a:rPr>
              <a:t>dimensione</a:t>
            </a:r>
            <a:r>
              <a:rPr lang="en-US" sz="2000" b="1" dirty="0">
                <a:solidFill>
                  <a:srgbClr val="000000"/>
                </a:solidFill>
                <a:latin typeface="+mj-lt"/>
              </a:rPr>
              <a:t> </a:t>
            </a:r>
            <a:r>
              <a:rPr lang="en-US" sz="2000" b="1" dirty="0" err="1">
                <a:solidFill>
                  <a:srgbClr val="000000"/>
                </a:solidFill>
                <a:latin typeface="+mj-lt"/>
              </a:rPr>
              <a:t>fondamentale</a:t>
            </a:r>
            <a:r>
              <a:rPr lang="en-US" sz="2000" b="1" dirty="0">
                <a:solidFill>
                  <a:srgbClr val="000000"/>
                </a:solidFill>
                <a:latin typeface="+mj-lt"/>
              </a:rPr>
              <a:t> del </a:t>
            </a:r>
            <a:r>
              <a:rPr lang="en-US" sz="2000" b="1" dirty="0" err="1">
                <a:solidFill>
                  <a:srgbClr val="000000"/>
                </a:solidFill>
                <a:latin typeface="+mj-lt"/>
              </a:rPr>
              <a:t>discernimento</a:t>
            </a:r>
            <a:r>
              <a:rPr lang="en-US" sz="2000" dirty="0">
                <a:solidFill>
                  <a:srgbClr val="000000"/>
                </a:solidFill>
                <a:latin typeface="+mj-lt"/>
              </a:rPr>
              <a:t> </a:t>
            </a:r>
            <a:r>
              <a:rPr lang="en-US" sz="1700" dirty="0">
                <a:solidFill>
                  <a:srgbClr val="000000"/>
                </a:solidFill>
              </a:rPr>
              <a:t>e delle </a:t>
            </a:r>
            <a:r>
              <a:rPr lang="en-US" sz="1700" dirty="0" err="1">
                <a:solidFill>
                  <a:srgbClr val="000000"/>
                </a:solidFill>
              </a:rPr>
              <a:t>decisioni</a:t>
            </a:r>
            <a:r>
              <a:rPr lang="en-US" sz="1700" dirty="0">
                <a:solidFill>
                  <a:srgbClr val="000000"/>
                </a:solidFill>
              </a:rPr>
              <a:t>». </a:t>
            </a:r>
            <a:r>
              <a:rPr lang="en-US" sz="1700" dirty="0" err="1">
                <a:solidFill>
                  <a:srgbClr val="000000"/>
                </a:solidFill>
              </a:rPr>
              <a:t>Ogni</a:t>
            </a:r>
            <a:r>
              <a:rPr lang="en-US" sz="1700" dirty="0">
                <a:solidFill>
                  <a:srgbClr val="000000"/>
                </a:solidFill>
              </a:rPr>
              <a:t> </a:t>
            </a:r>
            <a:r>
              <a:rPr lang="en-US" sz="1700" dirty="0" err="1">
                <a:solidFill>
                  <a:srgbClr val="000000"/>
                </a:solidFill>
              </a:rPr>
              <a:t>sessione</a:t>
            </a:r>
            <a:r>
              <a:rPr lang="en-US" sz="1700" dirty="0">
                <a:solidFill>
                  <a:srgbClr val="000000"/>
                </a:solidFill>
              </a:rPr>
              <a:t> del </a:t>
            </a:r>
            <a:r>
              <a:rPr lang="en-US" sz="1700" dirty="0" err="1">
                <a:solidFill>
                  <a:srgbClr val="000000"/>
                </a:solidFill>
              </a:rPr>
              <a:t>consiglio</a:t>
            </a:r>
            <a:r>
              <a:rPr lang="en-US" sz="1700" dirty="0">
                <a:solidFill>
                  <a:srgbClr val="000000"/>
                </a:solidFill>
              </a:rPr>
              <a:t> è </a:t>
            </a:r>
            <a:r>
              <a:rPr lang="en-US" sz="1700" dirty="0" err="1">
                <a:solidFill>
                  <a:srgbClr val="000000"/>
                </a:solidFill>
              </a:rPr>
              <a:t>infatti</a:t>
            </a:r>
            <a:r>
              <a:rPr lang="en-US" sz="1700" dirty="0">
                <a:solidFill>
                  <a:srgbClr val="000000"/>
                </a:solidFill>
              </a:rPr>
              <a:t> </a:t>
            </a:r>
            <a:r>
              <a:rPr lang="en-US" sz="1700" dirty="0" err="1">
                <a:solidFill>
                  <a:srgbClr val="000000"/>
                </a:solidFill>
              </a:rPr>
              <a:t>chiamata</a:t>
            </a:r>
            <a:r>
              <a:rPr lang="en-US" sz="1700" dirty="0">
                <a:solidFill>
                  <a:srgbClr val="000000"/>
                </a:solidFill>
              </a:rPr>
              <a:t> ad </a:t>
            </a:r>
            <a:r>
              <a:rPr lang="en-US" sz="1700" dirty="0" err="1">
                <a:solidFill>
                  <a:srgbClr val="000000"/>
                </a:solidFill>
              </a:rPr>
              <a:t>avere</a:t>
            </a:r>
            <a:r>
              <a:rPr lang="en-US" sz="1700" dirty="0">
                <a:solidFill>
                  <a:srgbClr val="000000"/>
                </a:solidFill>
              </a:rPr>
              <a:t> lo stile e la </a:t>
            </a:r>
            <a:r>
              <a:rPr lang="en-US" sz="1700" dirty="0" err="1">
                <a:solidFill>
                  <a:srgbClr val="000000"/>
                </a:solidFill>
              </a:rPr>
              <a:t>prospettiva</a:t>
            </a:r>
            <a:r>
              <a:rPr lang="en-US" sz="1700" dirty="0">
                <a:solidFill>
                  <a:srgbClr val="000000"/>
                </a:solidFill>
              </a:rPr>
              <a:t> </a:t>
            </a:r>
            <a:r>
              <a:rPr lang="en-US" sz="1700" dirty="0" err="1">
                <a:solidFill>
                  <a:srgbClr val="000000"/>
                </a:solidFill>
              </a:rPr>
              <a:t>dell’incontro</a:t>
            </a:r>
            <a:r>
              <a:rPr lang="en-US" sz="1700" dirty="0">
                <a:solidFill>
                  <a:srgbClr val="000000"/>
                </a:solidFill>
              </a:rPr>
              <a:t> </a:t>
            </a:r>
            <a:r>
              <a:rPr lang="en-US" sz="1700" dirty="0" err="1">
                <a:solidFill>
                  <a:srgbClr val="000000"/>
                </a:solidFill>
              </a:rPr>
              <a:t>eucaristico</a:t>
            </a:r>
            <a:r>
              <a:rPr lang="en-US" sz="1700" dirty="0">
                <a:solidFill>
                  <a:srgbClr val="000000"/>
                </a:solidFill>
              </a:rPr>
              <a:t>. </a:t>
            </a:r>
          </a:p>
          <a:p>
            <a:pPr>
              <a:lnSpc>
                <a:spcPct val="90000"/>
              </a:lnSpc>
            </a:pPr>
            <a:r>
              <a:rPr lang="en-US" sz="1700" dirty="0" err="1">
                <a:solidFill>
                  <a:srgbClr val="000000"/>
                </a:solidFill>
              </a:rPr>
              <a:t>Questo</a:t>
            </a:r>
            <a:r>
              <a:rPr lang="en-US" sz="1700" dirty="0">
                <a:solidFill>
                  <a:srgbClr val="000000"/>
                </a:solidFill>
              </a:rPr>
              <a:t> </a:t>
            </a:r>
            <a:r>
              <a:rPr lang="en-US" sz="1700" dirty="0" err="1">
                <a:solidFill>
                  <a:srgbClr val="000000"/>
                </a:solidFill>
              </a:rPr>
              <a:t>potrà</a:t>
            </a:r>
            <a:r>
              <a:rPr lang="en-US" sz="1700" dirty="0">
                <a:solidFill>
                  <a:srgbClr val="000000"/>
                </a:solidFill>
              </a:rPr>
              <a:t> </a:t>
            </a:r>
            <a:r>
              <a:rPr lang="en-US" sz="1700" dirty="0" err="1">
                <a:solidFill>
                  <a:srgbClr val="000000"/>
                </a:solidFill>
              </a:rPr>
              <a:t>comportare</a:t>
            </a:r>
            <a:r>
              <a:rPr lang="en-US" sz="1700" dirty="0">
                <a:solidFill>
                  <a:srgbClr val="000000"/>
                </a:solidFill>
              </a:rPr>
              <a:t> </a:t>
            </a:r>
            <a:r>
              <a:rPr lang="en-US" sz="1700" dirty="0" err="1">
                <a:solidFill>
                  <a:srgbClr val="000000"/>
                </a:solidFill>
              </a:rPr>
              <a:t>anche</a:t>
            </a:r>
            <a:r>
              <a:rPr lang="en-US" sz="1700" dirty="0">
                <a:solidFill>
                  <a:srgbClr val="000000"/>
                </a:solidFill>
              </a:rPr>
              <a:t> </a:t>
            </a:r>
            <a:r>
              <a:rPr lang="en-US" sz="1700" dirty="0" err="1">
                <a:solidFill>
                  <a:srgbClr val="000000"/>
                </a:solidFill>
              </a:rPr>
              <a:t>l’inserimento</a:t>
            </a:r>
            <a:r>
              <a:rPr lang="en-US" sz="1700" dirty="0">
                <a:solidFill>
                  <a:srgbClr val="000000"/>
                </a:solidFill>
              </a:rPr>
              <a:t>, </a:t>
            </a:r>
            <a:r>
              <a:rPr lang="en-US" sz="1700" dirty="0" err="1">
                <a:solidFill>
                  <a:srgbClr val="000000"/>
                </a:solidFill>
              </a:rPr>
              <a:t>nell’ambito</a:t>
            </a:r>
            <a:r>
              <a:rPr lang="en-US" sz="1700" dirty="0">
                <a:solidFill>
                  <a:srgbClr val="000000"/>
                </a:solidFill>
              </a:rPr>
              <a:t> </a:t>
            </a:r>
            <a:r>
              <a:rPr lang="en-US" sz="1700" dirty="0" err="1">
                <a:solidFill>
                  <a:srgbClr val="000000"/>
                </a:solidFill>
              </a:rPr>
              <a:t>della</a:t>
            </a:r>
            <a:r>
              <a:rPr lang="en-US" sz="1700" dirty="0">
                <a:solidFill>
                  <a:srgbClr val="000000"/>
                </a:solidFill>
              </a:rPr>
              <a:t> </a:t>
            </a:r>
            <a:r>
              <a:rPr lang="en-US" sz="1700" dirty="0" err="1">
                <a:solidFill>
                  <a:srgbClr val="000000"/>
                </a:solidFill>
              </a:rPr>
              <a:t>programmazione</a:t>
            </a:r>
            <a:r>
              <a:rPr lang="en-US" sz="1700" dirty="0">
                <a:solidFill>
                  <a:srgbClr val="000000"/>
                </a:solidFill>
              </a:rPr>
              <a:t> </a:t>
            </a:r>
            <a:r>
              <a:rPr lang="en-US" sz="1700" dirty="0" err="1">
                <a:solidFill>
                  <a:srgbClr val="000000"/>
                </a:solidFill>
              </a:rPr>
              <a:t>delle</a:t>
            </a:r>
            <a:r>
              <a:rPr lang="en-US" sz="1700" dirty="0">
                <a:solidFill>
                  <a:srgbClr val="000000"/>
                </a:solidFill>
              </a:rPr>
              <a:t> </a:t>
            </a:r>
            <a:r>
              <a:rPr lang="en-US" sz="1700" dirty="0" err="1">
                <a:solidFill>
                  <a:srgbClr val="000000"/>
                </a:solidFill>
              </a:rPr>
              <a:t>attività</a:t>
            </a:r>
            <a:r>
              <a:rPr lang="en-US" sz="1700" dirty="0">
                <a:solidFill>
                  <a:srgbClr val="000000"/>
                </a:solidFill>
              </a:rPr>
              <a:t> </a:t>
            </a:r>
            <a:r>
              <a:rPr lang="en-US" sz="1700" dirty="0" err="1">
                <a:solidFill>
                  <a:srgbClr val="000000"/>
                </a:solidFill>
              </a:rPr>
              <a:t>proprie</a:t>
            </a:r>
            <a:r>
              <a:rPr lang="en-US" sz="1700" dirty="0">
                <a:solidFill>
                  <a:srgbClr val="000000"/>
                </a:solidFill>
              </a:rPr>
              <a:t> del </a:t>
            </a:r>
            <a:r>
              <a:rPr lang="en-US" sz="1700" dirty="0" err="1">
                <a:solidFill>
                  <a:srgbClr val="000000"/>
                </a:solidFill>
              </a:rPr>
              <a:t>consiglio</a:t>
            </a:r>
            <a:r>
              <a:rPr lang="en-US" sz="1700" dirty="0">
                <a:solidFill>
                  <a:srgbClr val="000000"/>
                </a:solidFill>
              </a:rPr>
              <a:t>, di </a:t>
            </a:r>
            <a:r>
              <a:rPr lang="en-US" sz="2000" b="1" dirty="0" err="1">
                <a:solidFill>
                  <a:srgbClr val="000000"/>
                </a:solidFill>
                <a:latin typeface="+mj-lt"/>
              </a:rPr>
              <a:t>momenti</a:t>
            </a:r>
            <a:r>
              <a:rPr lang="en-US" sz="2000" b="1" dirty="0">
                <a:solidFill>
                  <a:srgbClr val="000000"/>
                </a:solidFill>
                <a:latin typeface="+mj-lt"/>
              </a:rPr>
              <a:t> di preghiera e di </a:t>
            </a:r>
            <a:r>
              <a:rPr lang="en-US" sz="2000" b="1" dirty="0" err="1">
                <a:solidFill>
                  <a:srgbClr val="000000"/>
                </a:solidFill>
                <a:latin typeface="+mj-lt"/>
              </a:rPr>
              <a:t>riflessione</a:t>
            </a:r>
            <a:r>
              <a:rPr lang="en-US" sz="1700" dirty="0">
                <a:solidFill>
                  <a:srgbClr val="000000"/>
                </a:solidFill>
              </a:rPr>
              <a:t>, </a:t>
            </a:r>
            <a:r>
              <a:rPr lang="en-US" sz="1700" dirty="0" err="1">
                <a:solidFill>
                  <a:srgbClr val="000000"/>
                </a:solidFill>
              </a:rPr>
              <a:t>soprattutto</a:t>
            </a:r>
            <a:r>
              <a:rPr lang="en-US" sz="1700" dirty="0">
                <a:solidFill>
                  <a:srgbClr val="000000"/>
                </a:solidFill>
              </a:rPr>
              <a:t> di carattere </a:t>
            </a:r>
            <a:r>
              <a:rPr lang="en-US" sz="1700" dirty="0" err="1">
                <a:solidFill>
                  <a:srgbClr val="000000"/>
                </a:solidFill>
              </a:rPr>
              <a:t>ecclesiologico</a:t>
            </a:r>
            <a:r>
              <a:rPr lang="en-US" sz="1700" dirty="0">
                <a:solidFill>
                  <a:srgbClr val="000000"/>
                </a:solidFill>
              </a:rPr>
              <a:t>. </a:t>
            </a:r>
          </a:p>
          <a:p>
            <a:pPr algn="r">
              <a:lnSpc>
                <a:spcPct val="90000"/>
              </a:lnSpc>
            </a:pPr>
            <a:r>
              <a:rPr lang="en-US" i="1" dirty="0" err="1">
                <a:solidFill>
                  <a:srgbClr val="000000"/>
                </a:solidFill>
              </a:rPr>
              <a:t>Mozione</a:t>
            </a:r>
            <a:r>
              <a:rPr lang="en-US" i="1" dirty="0">
                <a:solidFill>
                  <a:srgbClr val="000000"/>
                </a:solidFill>
              </a:rPr>
              <a:t> n. 10 del </a:t>
            </a:r>
            <a:r>
              <a:rPr lang="en-US" i="1" dirty="0" err="1">
                <a:solidFill>
                  <a:srgbClr val="000000"/>
                </a:solidFill>
              </a:rPr>
              <a:t>Consiglio</a:t>
            </a:r>
            <a:r>
              <a:rPr lang="en-US" i="1" dirty="0">
                <a:solidFill>
                  <a:srgbClr val="000000"/>
                </a:solidFill>
              </a:rPr>
              <a:t> </a:t>
            </a:r>
            <a:r>
              <a:rPr lang="en-US" i="1" dirty="0" err="1">
                <a:solidFill>
                  <a:srgbClr val="000000"/>
                </a:solidFill>
              </a:rPr>
              <a:t>Presbiterale</a:t>
            </a:r>
            <a:endParaRPr lang="en-US" i="1" dirty="0">
              <a:solidFill>
                <a:srgbClr val="000000"/>
              </a:solidFill>
            </a:endParaRPr>
          </a:p>
        </p:txBody>
      </p:sp>
      <p:pic>
        <p:nvPicPr>
          <p:cNvPr id="5" name="Segnaposto contenuto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33358" y="440985"/>
            <a:ext cx="4420673" cy="5894232"/>
          </a:xfrm>
        </p:spPr>
      </p:pic>
    </p:spTree>
    <p:extLst>
      <p:ext uri="{BB962C8B-B14F-4D97-AF65-F5344CB8AC3E}">
        <p14:creationId xmlns:p14="http://schemas.microsoft.com/office/powerpoint/2010/main" val="244318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902433" y="433095"/>
            <a:ext cx="9506971" cy="1280890"/>
          </a:xfrm>
        </p:spPr>
        <p:txBody>
          <a:bodyPr>
            <a:noAutofit/>
          </a:bodyPr>
          <a:lstStyle/>
          <a:p>
            <a:r>
              <a:rPr lang="it-IT" sz="3800" dirty="0">
                <a:latin typeface="Franklin Gothic Demi" panose="020B0703020102020204" pitchFamily="34" charset="0"/>
              </a:rPr>
              <a:t>SCOMMESSA SULLA CORRESPONSABILITÀ</a:t>
            </a:r>
            <a:br>
              <a:rPr lang="it-IT" sz="4000" dirty="0">
                <a:latin typeface="Franklin Gothic Demi" panose="020B0703020102020204" pitchFamily="34" charset="0"/>
              </a:rPr>
            </a:br>
            <a:r>
              <a:rPr lang="it-IT" sz="2800" dirty="0">
                <a:latin typeface="+mn-lt"/>
              </a:rPr>
              <a:t>…privilegiando ancora il </a:t>
            </a:r>
            <a:r>
              <a:rPr lang="it-IT" sz="2800" dirty="0">
                <a:solidFill>
                  <a:srgbClr val="4A7C29"/>
                </a:solidFill>
                <a:latin typeface="+mn-lt"/>
              </a:rPr>
              <a:t>metodo elettivo</a:t>
            </a:r>
          </a:p>
        </p:txBody>
      </p:sp>
      <p:sp>
        <p:nvSpPr>
          <p:cNvPr id="4" name="Rettangolo 3"/>
          <p:cNvSpPr/>
          <p:nvPr/>
        </p:nvSpPr>
        <p:spPr>
          <a:xfrm>
            <a:off x="1744270" y="2114066"/>
            <a:ext cx="3060102" cy="1569660"/>
          </a:xfrm>
          <a:prstGeom prst="rect">
            <a:avLst/>
          </a:prstGeom>
          <a:noFill/>
        </p:spPr>
        <p:txBody>
          <a:bodyPr wrap="square" lIns="91440" tIns="45720" rIns="91440" bIns="45720">
            <a:spAutoFit/>
          </a:bodyPr>
          <a:lstStyle/>
          <a:p>
            <a:pPr algn="ctr"/>
            <a:r>
              <a:rPr lang="it-IT" sz="4800" b="1" dirty="0">
                <a:ln w="22225">
                  <a:solidFill>
                    <a:schemeClr val="accent2"/>
                  </a:solidFill>
                  <a:prstDash val="solid"/>
                </a:ln>
                <a:solidFill>
                  <a:srgbClr val="99CB38"/>
                </a:solidFill>
                <a:latin typeface="Franklin Gothic Heavy" panose="020B0903020102020204" pitchFamily="34" charset="0"/>
              </a:rPr>
              <a:t>RIDOTTO</a:t>
            </a:r>
          </a:p>
          <a:p>
            <a:pPr algn="ctr"/>
            <a:r>
              <a:rPr lang="it-IT" sz="2400" dirty="0">
                <a:solidFill>
                  <a:srgbClr val="4A7C29"/>
                </a:solidFill>
                <a:latin typeface="Franklin Gothic Demi" panose="020B0703020102020204" pitchFamily="34" charset="0"/>
              </a:rPr>
              <a:t>il numero di consiglieri</a:t>
            </a:r>
          </a:p>
        </p:txBody>
      </p:sp>
      <p:sp>
        <p:nvSpPr>
          <p:cNvPr id="5" name="Freccia in giù 4"/>
          <p:cNvSpPr/>
          <p:nvPr/>
        </p:nvSpPr>
        <p:spPr>
          <a:xfrm>
            <a:off x="2961283" y="3837159"/>
            <a:ext cx="580987" cy="619512"/>
          </a:xfrm>
          <a:prstGeom prst="downArrow">
            <a:avLst/>
          </a:prstGeom>
          <a:solidFill>
            <a:srgbClr val="E095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rgbClr val="E09500"/>
              </a:solidFill>
            </a:endParaRPr>
          </a:p>
        </p:txBody>
      </p:sp>
      <p:sp>
        <p:nvSpPr>
          <p:cNvPr id="11" name="Rettangolo 10"/>
          <p:cNvSpPr/>
          <p:nvPr/>
        </p:nvSpPr>
        <p:spPr>
          <a:xfrm>
            <a:off x="9436632" y="2123039"/>
            <a:ext cx="2240313" cy="1200329"/>
          </a:xfrm>
          <a:prstGeom prst="rect">
            <a:avLst/>
          </a:prstGeom>
          <a:noFill/>
        </p:spPr>
        <p:txBody>
          <a:bodyPr wrap="square" lIns="91440" tIns="45720" rIns="91440" bIns="45720">
            <a:spAutoFit/>
          </a:bodyPr>
          <a:lstStyle/>
          <a:p>
            <a:pPr algn="ctr"/>
            <a:r>
              <a:rPr lang="it-IT" sz="4800" b="1" dirty="0">
                <a:ln w="22225">
                  <a:solidFill>
                    <a:schemeClr val="accent2"/>
                  </a:solidFill>
                  <a:prstDash val="solid"/>
                </a:ln>
                <a:solidFill>
                  <a:srgbClr val="99CB38"/>
                </a:solidFill>
                <a:latin typeface="Franklin Gothic Heavy" panose="020B0903020102020204" pitchFamily="34" charset="0"/>
              </a:rPr>
              <a:t>ETÀ</a:t>
            </a:r>
          </a:p>
          <a:p>
            <a:pPr algn="ctr"/>
            <a:r>
              <a:rPr lang="it-IT" sz="2400" dirty="0">
                <a:solidFill>
                  <a:srgbClr val="4A7C29"/>
                </a:solidFill>
                <a:latin typeface="Franklin Gothic Demi" panose="020B0703020102020204" pitchFamily="34" charset="0"/>
              </a:rPr>
              <a:t>dei consiglieri</a:t>
            </a:r>
          </a:p>
        </p:txBody>
      </p:sp>
      <p:sp>
        <p:nvSpPr>
          <p:cNvPr id="7" name="Rettangolo 6"/>
          <p:cNvSpPr/>
          <p:nvPr/>
        </p:nvSpPr>
        <p:spPr>
          <a:xfrm>
            <a:off x="1924979" y="4544873"/>
            <a:ext cx="2698684" cy="1015663"/>
          </a:xfrm>
          <a:prstGeom prst="rect">
            <a:avLst/>
          </a:prstGeom>
          <a:noFill/>
        </p:spPr>
        <p:txBody>
          <a:bodyPr wrap="square" lIns="91440" tIns="45720" rIns="91440" bIns="45720">
            <a:spAutoFit/>
          </a:bodyPr>
          <a:lstStyle/>
          <a:p>
            <a:pPr algn="ctr"/>
            <a:r>
              <a:rPr lang="it-IT" sz="4000" b="1" dirty="0">
                <a:ln w="22225">
                  <a:solidFill>
                    <a:schemeClr val="accent2"/>
                  </a:solidFill>
                  <a:prstDash val="solid"/>
                </a:ln>
                <a:solidFill>
                  <a:schemeClr val="accent2">
                    <a:lumMod val="40000"/>
                    <a:lumOff val="60000"/>
                  </a:schemeClr>
                </a:solidFill>
                <a:latin typeface="Franklin Gothic Heavy" panose="020B0903020102020204" pitchFamily="34" charset="0"/>
              </a:rPr>
              <a:t>da 7 a 23</a:t>
            </a:r>
          </a:p>
          <a:p>
            <a:pPr algn="ctr"/>
            <a:r>
              <a:rPr lang="it-IT" sz="2000" dirty="0">
                <a:solidFill>
                  <a:srgbClr val="E09500"/>
                </a:solidFill>
                <a:latin typeface="Franklin Gothic Demi" panose="020B0703020102020204" pitchFamily="34" charset="0"/>
              </a:rPr>
              <a:t>eletti + designati</a:t>
            </a:r>
          </a:p>
        </p:txBody>
      </p:sp>
      <p:sp>
        <p:nvSpPr>
          <p:cNvPr id="10" name="Rettangolo 9"/>
          <p:cNvSpPr/>
          <p:nvPr/>
        </p:nvSpPr>
        <p:spPr>
          <a:xfrm>
            <a:off x="5385370" y="5125949"/>
            <a:ext cx="3226674" cy="1261884"/>
          </a:xfrm>
          <a:prstGeom prst="rect">
            <a:avLst/>
          </a:prstGeom>
          <a:noFill/>
        </p:spPr>
        <p:txBody>
          <a:bodyPr wrap="square" lIns="91440" tIns="45720" rIns="91440" bIns="45720">
            <a:spAutoFit/>
          </a:bodyPr>
          <a:lstStyle/>
          <a:p>
            <a:pPr algn="ctr"/>
            <a:r>
              <a:rPr lang="it-IT" sz="4000" b="1" dirty="0">
                <a:ln w="22225">
                  <a:solidFill>
                    <a:schemeClr val="accent2"/>
                  </a:solidFill>
                  <a:prstDash val="solid"/>
                </a:ln>
                <a:solidFill>
                  <a:schemeClr val="accent2">
                    <a:lumMod val="40000"/>
                    <a:lumOff val="60000"/>
                  </a:schemeClr>
                </a:solidFill>
                <a:latin typeface="Franklin Gothic Heavy" panose="020B0903020102020204" pitchFamily="34" charset="0"/>
              </a:rPr>
              <a:t>1 : 2</a:t>
            </a:r>
          </a:p>
          <a:p>
            <a:pPr algn="ctr"/>
            <a:r>
              <a:rPr lang="it-IT" sz="1600" dirty="0">
                <a:solidFill>
                  <a:srgbClr val="4A7C29"/>
                </a:solidFill>
                <a:latin typeface="+mj-lt"/>
              </a:rPr>
              <a:t>nei CPCP </a:t>
            </a:r>
            <a:r>
              <a:rPr lang="it-IT" sz="2000" b="1" dirty="0">
                <a:solidFill>
                  <a:srgbClr val="4A7C29"/>
                </a:solidFill>
                <a:latin typeface="Franklin Gothic Demi" panose="020B0703020102020204" pitchFamily="34" charset="0"/>
              </a:rPr>
              <a:t>rapporto </a:t>
            </a:r>
            <a:r>
              <a:rPr lang="it-IT" sz="1600" dirty="0">
                <a:solidFill>
                  <a:srgbClr val="E09500"/>
                </a:solidFill>
                <a:latin typeface="+mj-lt"/>
              </a:rPr>
              <a:t>tra</a:t>
            </a:r>
            <a:r>
              <a:rPr lang="it-IT" dirty="0">
                <a:solidFill>
                  <a:srgbClr val="E09500"/>
                </a:solidFill>
                <a:latin typeface="+mj-lt"/>
              </a:rPr>
              <a:t> </a:t>
            </a:r>
            <a:r>
              <a:rPr lang="it-IT" sz="1600" dirty="0">
                <a:solidFill>
                  <a:srgbClr val="E09500"/>
                </a:solidFill>
                <a:latin typeface="+mj-lt"/>
              </a:rPr>
              <a:t>membri diaconia e membri eletti/designati </a:t>
            </a:r>
          </a:p>
        </p:txBody>
      </p:sp>
      <p:sp>
        <p:nvSpPr>
          <p:cNvPr id="12" name="Freccia in giù 11"/>
          <p:cNvSpPr/>
          <p:nvPr/>
        </p:nvSpPr>
        <p:spPr>
          <a:xfrm rot="19281939">
            <a:off x="7746744" y="3321187"/>
            <a:ext cx="330434" cy="558696"/>
          </a:xfrm>
          <a:prstGeom prst="downArrow">
            <a:avLst/>
          </a:prstGeom>
          <a:solidFill>
            <a:srgbClr val="E095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rgbClr val="E09500"/>
              </a:solidFill>
            </a:endParaRPr>
          </a:p>
        </p:txBody>
      </p:sp>
      <p:sp>
        <p:nvSpPr>
          <p:cNvPr id="13" name="Rettangolo 12"/>
          <p:cNvSpPr/>
          <p:nvPr/>
        </p:nvSpPr>
        <p:spPr>
          <a:xfrm>
            <a:off x="4667006" y="4058650"/>
            <a:ext cx="2511438" cy="892552"/>
          </a:xfrm>
          <a:prstGeom prst="rect">
            <a:avLst/>
          </a:prstGeom>
          <a:noFill/>
        </p:spPr>
        <p:txBody>
          <a:bodyPr wrap="square" lIns="91440" tIns="45720" rIns="91440" bIns="45720">
            <a:spAutoFit/>
          </a:bodyPr>
          <a:lstStyle/>
          <a:p>
            <a:pPr algn="ctr"/>
            <a:r>
              <a:rPr lang="it-IT" sz="2000" dirty="0">
                <a:solidFill>
                  <a:srgbClr val="4A7C29"/>
                </a:solidFill>
                <a:latin typeface="Franklin Gothic Heavy" panose="020B0903020102020204" pitchFamily="34" charset="0"/>
              </a:rPr>
              <a:t>ELETTI</a:t>
            </a:r>
            <a:r>
              <a:rPr lang="it-IT" sz="2000" spc="300" dirty="0">
                <a:solidFill>
                  <a:srgbClr val="4A7C29"/>
                </a:solidFill>
                <a:latin typeface="Franklin Gothic Heavy" panose="020B0903020102020204" pitchFamily="34" charset="0"/>
              </a:rPr>
              <a:t> </a:t>
            </a:r>
          </a:p>
          <a:p>
            <a:pPr algn="ctr"/>
            <a:r>
              <a:rPr lang="it-IT" sz="1600" dirty="0">
                <a:solidFill>
                  <a:srgbClr val="4A7C29"/>
                </a:solidFill>
                <a:latin typeface="+mj-lt"/>
              </a:rPr>
              <a:t>nelle CP: non rigidamente suddiviso per parrocchie</a:t>
            </a:r>
            <a:endParaRPr lang="it-IT" sz="4000" dirty="0">
              <a:ln w="22225">
                <a:solidFill>
                  <a:schemeClr val="accent2"/>
                </a:solidFill>
                <a:prstDash val="solid"/>
              </a:ln>
              <a:solidFill>
                <a:schemeClr val="accent2">
                  <a:lumMod val="40000"/>
                  <a:lumOff val="60000"/>
                </a:schemeClr>
              </a:solidFill>
              <a:latin typeface="+mj-lt"/>
            </a:endParaRPr>
          </a:p>
        </p:txBody>
      </p:sp>
      <p:sp>
        <p:nvSpPr>
          <p:cNvPr id="15" name="Rettangolo 14"/>
          <p:cNvSpPr/>
          <p:nvPr/>
        </p:nvSpPr>
        <p:spPr>
          <a:xfrm>
            <a:off x="7100723" y="4081446"/>
            <a:ext cx="2287747" cy="892552"/>
          </a:xfrm>
          <a:prstGeom prst="rect">
            <a:avLst/>
          </a:prstGeom>
          <a:noFill/>
        </p:spPr>
        <p:txBody>
          <a:bodyPr wrap="square" lIns="91440" tIns="45720" rIns="91440" bIns="45720">
            <a:spAutoFit/>
          </a:bodyPr>
          <a:lstStyle/>
          <a:p>
            <a:pPr algn="ctr"/>
            <a:r>
              <a:rPr lang="it-IT" sz="2000" dirty="0">
                <a:solidFill>
                  <a:srgbClr val="4A7C29"/>
                </a:solidFill>
                <a:latin typeface="Franklin Gothic Heavy" panose="020B0903020102020204" pitchFamily="34" charset="0"/>
              </a:rPr>
              <a:t>DESIGNATI</a:t>
            </a:r>
            <a:r>
              <a:rPr lang="it-IT" sz="1600" dirty="0">
                <a:solidFill>
                  <a:srgbClr val="4A7C29"/>
                </a:solidFill>
                <a:latin typeface="Franklin Gothic Heavy" panose="020B0903020102020204" pitchFamily="34" charset="0"/>
              </a:rPr>
              <a:t> </a:t>
            </a:r>
          </a:p>
          <a:p>
            <a:pPr algn="ctr"/>
            <a:r>
              <a:rPr lang="it-IT" sz="1600" dirty="0">
                <a:solidFill>
                  <a:srgbClr val="4A7C29"/>
                </a:solidFill>
                <a:latin typeface="+mj-lt"/>
              </a:rPr>
              <a:t>scelti anche insieme alla comunità</a:t>
            </a:r>
            <a:endParaRPr lang="it-IT" sz="4000" dirty="0">
              <a:ln w="22225">
                <a:solidFill>
                  <a:schemeClr val="accent2"/>
                </a:solidFill>
                <a:prstDash val="solid"/>
              </a:ln>
              <a:solidFill>
                <a:schemeClr val="accent2">
                  <a:lumMod val="40000"/>
                  <a:lumOff val="60000"/>
                </a:schemeClr>
              </a:solidFill>
              <a:latin typeface="+mj-lt"/>
            </a:endParaRPr>
          </a:p>
        </p:txBody>
      </p:sp>
      <p:sp>
        <p:nvSpPr>
          <p:cNvPr id="14" name="Freccia in giù 13"/>
          <p:cNvSpPr/>
          <p:nvPr/>
        </p:nvSpPr>
        <p:spPr>
          <a:xfrm rot="2418645">
            <a:off x="5834756" y="3311691"/>
            <a:ext cx="330434" cy="571133"/>
          </a:xfrm>
          <a:prstGeom prst="downArrow">
            <a:avLst/>
          </a:prstGeom>
          <a:solidFill>
            <a:srgbClr val="E095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rgbClr val="E09500"/>
              </a:solidFill>
            </a:endParaRPr>
          </a:p>
        </p:txBody>
      </p:sp>
      <p:sp>
        <p:nvSpPr>
          <p:cNvPr id="17" name="Rettangolo 16"/>
          <p:cNvSpPr/>
          <p:nvPr/>
        </p:nvSpPr>
        <p:spPr>
          <a:xfrm>
            <a:off x="4696345" y="2123039"/>
            <a:ext cx="4604725" cy="1169551"/>
          </a:xfrm>
          <a:prstGeom prst="rect">
            <a:avLst/>
          </a:prstGeom>
          <a:noFill/>
        </p:spPr>
        <p:txBody>
          <a:bodyPr wrap="square" lIns="91440" tIns="45720" rIns="91440" bIns="45720">
            <a:spAutoFit/>
          </a:bodyPr>
          <a:lstStyle/>
          <a:p>
            <a:pPr algn="ctr"/>
            <a:r>
              <a:rPr lang="it-IT" sz="4600" b="1" dirty="0">
                <a:ln w="22225">
                  <a:solidFill>
                    <a:schemeClr val="accent2"/>
                  </a:solidFill>
                  <a:prstDash val="solid"/>
                </a:ln>
                <a:solidFill>
                  <a:srgbClr val="99CB38"/>
                </a:solidFill>
                <a:latin typeface="Franklin Gothic Heavy" panose="020B0903020102020204" pitchFamily="34" charset="0"/>
              </a:rPr>
              <a:t>COMPOSIZIONE</a:t>
            </a:r>
          </a:p>
          <a:p>
            <a:pPr algn="ctr"/>
            <a:r>
              <a:rPr lang="it-IT" sz="2400" dirty="0">
                <a:solidFill>
                  <a:srgbClr val="4A7C29"/>
                </a:solidFill>
                <a:latin typeface="Franklin Gothic Demi" panose="020B0703020102020204" pitchFamily="34" charset="0"/>
              </a:rPr>
              <a:t>del consiglio</a:t>
            </a:r>
          </a:p>
        </p:txBody>
      </p:sp>
      <p:sp>
        <p:nvSpPr>
          <p:cNvPr id="3" name="Freccia angolare in su 2"/>
          <p:cNvSpPr/>
          <p:nvPr/>
        </p:nvSpPr>
        <p:spPr>
          <a:xfrm rot="16200000" flipH="1" flipV="1">
            <a:off x="3507008" y="5313297"/>
            <a:ext cx="645337" cy="1316219"/>
          </a:xfrm>
          <a:prstGeom prst="bentUpArrow">
            <a:avLst/>
          </a:prstGeom>
          <a:solidFill>
            <a:srgbClr val="E095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 name="Freccia in giù 18"/>
          <p:cNvSpPr/>
          <p:nvPr/>
        </p:nvSpPr>
        <p:spPr>
          <a:xfrm>
            <a:off x="10391572" y="3465745"/>
            <a:ext cx="330434" cy="557210"/>
          </a:xfrm>
          <a:prstGeom prst="downArrow">
            <a:avLst/>
          </a:prstGeom>
          <a:solidFill>
            <a:srgbClr val="E095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rgbClr val="E09500"/>
              </a:solidFill>
            </a:endParaRPr>
          </a:p>
        </p:txBody>
      </p:sp>
      <p:sp>
        <p:nvSpPr>
          <p:cNvPr id="20" name="Freccia in giù 19"/>
          <p:cNvSpPr/>
          <p:nvPr/>
        </p:nvSpPr>
        <p:spPr>
          <a:xfrm>
            <a:off x="10455866" y="4951202"/>
            <a:ext cx="330434" cy="557210"/>
          </a:xfrm>
          <a:prstGeom prst="downArrow">
            <a:avLst/>
          </a:prstGeom>
          <a:solidFill>
            <a:srgbClr val="E095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rgbClr val="E09500"/>
              </a:solidFill>
            </a:endParaRPr>
          </a:p>
        </p:txBody>
      </p:sp>
      <p:sp>
        <p:nvSpPr>
          <p:cNvPr id="21" name="Rettangolo 20"/>
          <p:cNvSpPr/>
          <p:nvPr/>
        </p:nvSpPr>
        <p:spPr>
          <a:xfrm>
            <a:off x="9301070" y="4081446"/>
            <a:ext cx="2511438" cy="646331"/>
          </a:xfrm>
          <a:prstGeom prst="rect">
            <a:avLst/>
          </a:prstGeom>
          <a:noFill/>
        </p:spPr>
        <p:txBody>
          <a:bodyPr wrap="square" lIns="91440" tIns="45720" rIns="91440" bIns="45720">
            <a:spAutoFit/>
          </a:bodyPr>
          <a:lstStyle/>
          <a:p>
            <a:pPr algn="ctr"/>
            <a:r>
              <a:rPr lang="it-IT" sz="2000" dirty="0">
                <a:solidFill>
                  <a:srgbClr val="4A7C29"/>
                </a:solidFill>
                <a:latin typeface="Franklin Gothic Heavy" panose="020B0903020102020204" pitchFamily="34" charset="0"/>
              </a:rPr>
              <a:t>GIOVANI</a:t>
            </a:r>
            <a:r>
              <a:rPr lang="it-IT" sz="2000" spc="300" dirty="0">
                <a:solidFill>
                  <a:srgbClr val="4A7C29"/>
                </a:solidFill>
                <a:latin typeface="Franklin Gothic Heavy" panose="020B0903020102020204" pitchFamily="34" charset="0"/>
              </a:rPr>
              <a:t> </a:t>
            </a:r>
          </a:p>
          <a:p>
            <a:pPr algn="ctr"/>
            <a:r>
              <a:rPr lang="it-IT" sz="1600" dirty="0">
                <a:solidFill>
                  <a:srgbClr val="4A7C29"/>
                </a:solidFill>
                <a:latin typeface="+mj-lt"/>
              </a:rPr>
              <a:t>unica lista distinta</a:t>
            </a:r>
            <a:endParaRPr lang="it-IT" sz="4000" dirty="0">
              <a:ln w="22225">
                <a:solidFill>
                  <a:schemeClr val="accent2"/>
                </a:solidFill>
                <a:prstDash val="solid"/>
              </a:ln>
              <a:solidFill>
                <a:schemeClr val="accent2">
                  <a:lumMod val="40000"/>
                  <a:lumOff val="60000"/>
                </a:schemeClr>
              </a:solidFill>
              <a:latin typeface="+mj-lt"/>
            </a:endParaRPr>
          </a:p>
        </p:txBody>
      </p:sp>
      <p:sp>
        <p:nvSpPr>
          <p:cNvPr id="22" name="Rettangolo 21"/>
          <p:cNvSpPr/>
          <p:nvPr/>
        </p:nvSpPr>
        <p:spPr>
          <a:xfrm>
            <a:off x="9365364" y="5560536"/>
            <a:ext cx="2511438" cy="338554"/>
          </a:xfrm>
          <a:prstGeom prst="rect">
            <a:avLst/>
          </a:prstGeom>
          <a:noFill/>
        </p:spPr>
        <p:txBody>
          <a:bodyPr wrap="square" lIns="91440" tIns="45720" rIns="91440" bIns="45720">
            <a:spAutoFit/>
          </a:bodyPr>
          <a:lstStyle/>
          <a:p>
            <a:pPr algn="ctr"/>
            <a:r>
              <a:rPr lang="it-IT" sz="1600" dirty="0">
                <a:solidFill>
                  <a:srgbClr val="E09500"/>
                </a:solidFill>
                <a:latin typeface="+mj-lt"/>
              </a:rPr>
              <a:t>auspicata (se possibile)</a:t>
            </a:r>
            <a:endParaRPr lang="it-IT" sz="4000" dirty="0">
              <a:ln w="22225">
                <a:solidFill>
                  <a:schemeClr val="accent2"/>
                </a:solidFill>
                <a:prstDash val="solid"/>
              </a:ln>
              <a:solidFill>
                <a:srgbClr val="E09500"/>
              </a:solidFill>
              <a:latin typeface="+mj-lt"/>
            </a:endParaRPr>
          </a:p>
        </p:txBody>
      </p:sp>
      <p:cxnSp>
        <p:nvCxnSpPr>
          <p:cNvPr id="23" name="Connettore 1 22"/>
          <p:cNvCxnSpPr/>
          <p:nvPr/>
        </p:nvCxnSpPr>
        <p:spPr>
          <a:xfrm>
            <a:off x="4667006" y="2183027"/>
            <a:ext cx="0" cy="3212757"/>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Connettore 1 23"/>
          <p:cNvCxnSpPr/>
          <p:nvPr/>
        </p:nvCxnSpPr>
        <p:spPr>
          <a:xfrm>
            <a:off x="9418756" y="2206066"/>
            <a:ext cx="0" cy="4063295"/>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44137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902433" y="433095"/>
            <a:ext cx="9506971" cy="1280890"/>
          </a:xfrm>
        </p:spPr>
        <p:txBody>
          <a:bodyPr>
            <a:noAutofit/>
          </a:bodyPr>
          <a:lstStyle/>
          <a:p>
            <a:r>
              <a:rPr lang="it-IT" sz="3800" dirty="0">
                <a:latin typeface="Franklin Gothic Demi" panose="020B0703020102020204" pitchFamily="34" charset="0"/>
              </a:rPr>
              <a:t>SCOMMESSA SULLA CORRESPONSABILITÀ</a:t>
            </a:r>
            <a:br>
              <a:rPr lang="it-IT" sz="4000" dirty="0">
                <a:latin typeface="Franklin Gothic Demi" panose="020B0703020102020204" pitchFamily="34" charset="0"/>
              </a:rPr>
            </a:br>
            <a:r>
              <a:rPr lang="it-IT" sz="2800" dirty="0">
                <a:latin typeface="+mn-lt"/>
              </a:rPr>
              <a:t>…precisando i ruoli</a:t>
            </a:r>
            <a:endParaRPr lang="it-IT" sz="2600" dirty="0">
              <a:solidFill>
                <a:srgbClr val="4A7C29"/>
              </a:solidFill>
              <a:latin typeface="+mn-lt"/>
            </a:endParaRPr>
          </a:p>
        </p:txBody>
      </p:sp>
      <p:sp>
        <p:nvSpPr>
          <p:cNvPr id="4" name="Rettangolo 3"/>
          <p:cNvSpPr/>
          <p:nvPr/>
        </p:nvSpPr>
        <p:spPr>
          <a:xfrm>
            <a:off x="1902431" y="1722636"/>
            <a:ext cx="9487251" cy="830997"/>
          </a:xfrm>
          <a:prstGeom prst="rect">
            <a:avLst/>
          </a:prstGeom>
          <a:noFill/>
        </p:spPr>
        <p:txBody>
          <a:bodyPr wrap="square" lIns="91440" tIns="45720" rIns="91440" bIns="45720">
            <a:spAutoFit/>
          </a:bodyPr>
          <a:lstStyle/>
          <a:p>
            <a:r>
              <a:rPr lang="it-IT" sz="4800" b="1" dirty="0">
                <a:ln w="22225">
                  <a:solidFill>
                    <a:schemeClr val="accent2"/>
                  </a:solidFill>
                  <a:prstDash val="solid"/>
                </a:ln>
                <a:solidFill>
                  <a:srgbClr val="F3B73C"/>
                </a:solidFill>
                <a:latin typeface="Franklin Gothic Heavy" panose="020B0903020102020204" pitchFamily="34" charset="0"/>
              </a:rPr>
              <a:t>COMMISSIONE PREPARATORIA*</a:t>
            </a:r>
          </a:p>
        </p:txBody>
      </p:sp>
      <p:sp>
        <p:nvSpPr>
          <p:cNvPr id="17" name="Rettangolo 16"/>
          <p:cNvSpPr/>
          <p:nvPr/>
        </p:nvSpPr>
        <p:spPr>
          <a:xfrm>
            <a:off x="1922152" y="2980286"/>
            <a:ext cx="8883867" cy="800219"/>
          </a:xfrm>
          <a:prstGeom prst="rect">
            <a:avLst/>
          </a:prstGeom>
          <a:noFill/>
        </p:spPr>
        <p:txBody>
          <a:bodyPr wrap="square" lIns="91440" tIns="45720" rIns="91440" bIns="45720">
            <a:spAutoFit/>
          </a:bodyPr>
          <a:lstStyle/>
          <a:p>
            <a:r>
              <a:rPr lang="it-IT" sz="4600" b="1" dirty="0">
                <a:ln w="22225">
                  <a:solidFill>
                    <a:schemeClr val="accent2"/>
                  </a:solidFill>
                  <a:prstDash val="solid"/>
                </a:ln>
                <a:solidFill>
                  <a:srgbClr val="99CB38"/>
                </a:solidFill>
                <a:latin typeface="Franklin Gothic Heavy" panose="020B0903020102020204" pitchFamily="34" charset="0"/>
              </a:rPr>
              <a:t>GIUNTA DEL CONSIGLIO</a:t>
            </a:r>
          </a:p>
        </p:txBody>
      </p:sp>
      <p:sp>
        <p:nvSpPr>
          <p:cNvPr id="22" name="Rettangolo 21"/>
          <p:cNvSpPr/>
          <p:nvPr/>
        </p:nvSpPr>
        <p:spPr>
          <a:xfrm>
            <a:off x="1993555" y="2399881"/>
            <a:ext cx="8938054" cy="400110"/>
          </a:xfrm>
          <a:prstGeom prst="rect">
            <a:avLst/>
          </a:prstGeom>
          <a:solidFill>
            <a:srgbClr val="F3B73C"/>
          </a:solidFill>
        </p:spPr>
        <p:txBody>
          <a:bodyPr wrap="square" lIns="91440" tIns="45720" rIns="91440" bIns="45720">
            <a:spAutoFit/>
          </a:bodyPr>
          <a:lstStyle/>
          <a:p>
            <a:r>
              <a:rPr lang="it-IT" sz="2000" dirty="0">
                <a:solidFill>
                  <a:srgbClr val="435F52"/>
                </a:solidFill>
                <a:latin typeface="+mj-lt"/>
              </a:rPr>
              <a:t>lavora per la preparazione del rinnovo dei consigli (n. 17 e 28)</a:t>
            </a:r>
            <a:endParaRPr lang="it-IT" sz="4800" dirty="0">
              <a:ln w="22225">
                <a:solidFill>
                  <a:schemeClr val="accent2"/>
                </a:solidFill>
                <a:prstDash val="solid"/>
              </a:ln>
              <a:solidFill>
                <a:srgbClr val="435F52"/>
              </a:solidFill>
              <a:latin typeface="+mj-lt"/>
            </a:endParaRPr>
          </a:p>
        </p:txBody>
      </p:sp>
      <p:sp>
        <p:nvSpPr>
          <p:cNvPr id="25" name="Rettangolo 24"/>
          <p:cNvSpPr/>
          <p:nvPr/>
        </p:nvSpPr>
        <p:spPr>
          <a:xfrm>
            <a:off x="1993555" y="3625704"/>
            <a:ext cx="8938054" cy="707886"/>
          </a:xfrm>
          <a:prstGeom prst="rect">
            <a:avLst/>
          </a:prstGeom>
          <a:solidFill>
            <a:schemeClr val="accent2"/>
          </a:solidFill>
        </p:spPr>
        <p:txBody>
          <a:bodyPr wrap="square" lIns="91440" tIns="45720" rIns="91440" bIns="45720">
            <a:spAutoFit/>
          </a:bodyPr>
          <a:lstStyle/>
          <a:p>
            <a:r>
              <a:rPr lang="it-IT" sz="2000" dirty="0">
                <a:solidFill>
                  <a:schemeClr val="bg1"/>
                </a:solidFill>
                <a:latin typeface="+mj-lt"/>
              </a:rPr>
              <a:t>necessaria: prepara le sessioni, definisce un metodo, garantisce la verifica (n. 35)</a:t>
            </a:r>
            <a:endParaRPr lang="it-IT" sz="4800" dirty="0">
              <a:ln w="22225">
                <a:solidFill>
                  <a:schemeClr val="accent2"/>
                </a:solidFill>
                <a:prstDash val="solid"/>
              </a:ln>
              <a:solidFill>
                <a:schemeClr val="bg1"/>
              </a:solidFill>
              <a:latin typeface="+mj-lt"/>
            </a:endParaRPr>
          </a:p>
        </p:txBody>
      </p:sp>
      <p:sp>
        <p:nvSpPr>
          <p:cNvPr id="26" name="Rettangolo 25"/>
          <p:cNvSpPr/>
          <p:nvPr/>
        </p:nvSpPr>
        <p:spPr>
          <a:xfrm>
            <a:off x="1993555" y="4207158"/>
            <a:ext cx="9487251" cy="830997"/>
          </a:xfrm>
          <a:prstGeom prst="rect">
            <a:avLst/>
          </a:prstGeom>
          <a:noFill/>
        </p:spPr>
        <p:txBody>
          <a:bodyPr wrap="square" lIns="91440" tIns="45720" rIns="91440" bIns="45720">
            <a:spAutoFit/>
          </a:bodyPr>
          <a:lstStyle/>
          <a:p>
            <a:r>
              <a:rPr lang="it-IT" sz="4800" b="1" dirty="0">
                <a:ln w="22225">
                  <a:solidFill>
                    <a:schemeClr val="accent2"/>
                  </a:solidFill>
                  <a:prstDash val="solid"/>
                </a:ln>
                <a:solidFill>
                  <a:srgbClr val="F3B73C"/>
                </a:solidFill>
                <a:latin typeface="Franklin Gothic Heavy" panose="020B0903020102020204" pitchFamily="34" charset="0"/>
              </a:rPr>
              <a:t>METODO DI LAVORO</a:t>
            </a:r>
          </a:p>
        </p:txBody>
      </p:sp>
      <p:sp>
        <p:nvSpPr>
          <p:cNvPr id="27" name="Rettangolo 26"/>
          <p:cNvSpPr/>
          <p:nvPr/>
        </p:nvSpPr>
        <p:spPr>
          <a:xfrm>
            <a:off x="1993555" y="4878282"/>
            <a:ext cx="8938054" cy="400110"/>
          </a:xfrm>
          <a:prstGeom prst="rect">
            <a:avLst/>
          </a:prstGeom>
          <a:solidFill>
            <a:srgbClr val="F3B73C"/>
          </a:solidFill>
        </p:spPr>
        <p:txBody>
          <a:bodyPr wrap="square" lIns="91440" tIns="45720" rIns="91440" bIns="45720">
            <a:spAutoFit/>
          </a:bodyPr>
          <a:lstStyle/>
          <a:p>
            <a:r>
              <a:rPr lang="it-IT" sz="2000" dirty="0">
                <a:solidFill>
                  <a:srgbClr val="435F52"/>
                </a:solidFill>
                <a:latin typeface="+mj-lt"/>
              </a:rPr>
              <a:t>che sia sinodale e garantisca ascolto e reale partecipazione (n. 36)</a:t>
            </a:r>
            <a:endParaRPr lang="it-IT" sz="4800" dirty="0">
              <a:ln w="22225">
                <a:solidFill>
                  <a:schemeClr val="accent2"/>
                </a:solidFill>
                <a:prstDash val="solid"/>
              </a:ln>
              <a:solidFill>
                <a:srgbClr val="435F52"/>
              </a:solidFill>
              <a:latin typeface="+mj-lt"/>
            </a:endParaRPr>
          </a:p>
        </p:txBody>
      </p:sp>
      <p:sp>
        <p:nvSpPr>
          <p:cNvPr id="28" name="Rettangolo 27"/>
          <p:cNvSpPr/>
          <p:nvPr/>
        </p:nvSpPr>
        <p:spPr>
          <a:xfrm>
            <a:off x="1922152" y="5432981"/>
            <a:ext cx="8883867" cy="800219"/>
          </a:xfrm>
          <a:prstGeom prst="rect">
            <a:avLst/>
          </a:prstGeom>
          <a:noFill/>
        </p:spPr>
        <p:txBody>
          <a:bodyPr wrap="square" lIns="91440" tIns="45720" rIns="91440" bIns="45720">
            <a:spAutoFit/>
          </a:bodyPr>
          <a:lstStyle/>
          <a:p>
            <a:r>
              <a:rPr lang="it-IT" sz="4600" b="1" dirty="0">
                <a:ln w="22225">
                  <a:solidFill>
                    <a:schemeClr val="accent2"/>
                  </a:solidFill>
                  <a:prstDash val="solid"/>
                </a:ln>
                <a:solidFill>
                  <a:srgbClr val="99CB38"/>
                </a:solidFill>
                <a:latin typeface="Franklin Gothic Heavy" panose="020B0903020102020204" pitchFamily="34" charset="0"/>
              </a:rPr>
              <a:t>ELEGGIBILITÀ DEI CONSIGLIERI</a:t>
            </a:r>
          </a:p>
        </p:txBody>
      </p:sp>
      <p:sp>
        <p:nvSpPr>
          <p:cNvPr id="29" name="Rettangolo 28"/>
          <p:cNvSpPr/>
          <p:nvPr/>
        </p:nvSpPr>
        <p:spPr>
          <a:xfrm>
            <a:off x="1993555" y="6085925"/>
            <a:ext cx="8938054" cy="400110"/>
          </a:xfrm>
          <a:prstGeom prst="rect">
            <a:avLst/>
          </a:prstGeom>
          <a:solidFill>
            <a:schemeClr val="accent2"/>
          </a:solidFill>
        </p:spPr>
        <p:txBody>
          <a:bodyPr wrap="square" lIns="91440" tIns="45720" rIns="91440" bIns="45720">
            <a:spAutoFit/>
          </a:bodyPr>
          <a:lstStyle/>
          <a:p>
            <a:r>
              <a:rPr lang="it-IT" sz="2000" dirty="0">
                <a:solidFill>
                  <a:schemeClr val="bg1"/>
                </a:solidFill>
                <a:latin typeface="+mj-lt"/>
              </a:rPr>
              <a:t>massimo tre mandati consecutivi per tutti i tipi di consigli</a:t>
            </a:r>
            <a:endParaRPr lang="it-IT" sz="4800" dirty="0">
              <a:ln w="22225">
                <a:solidFill>
                  <a:schemeClr val="accent2"/>
                </a:solidFill>
                <a:prstDash val="solid"/>
              </a:ln>
              <a:solidFill>
                <a:schemeClr val="bg1"/>
              </a:solidFill>
              <a:latin typeface="+mj-lt"/>
            </a:endParaRPr>
          </a:p>
        </p:txBody>
      </p:sp>
    </p:spTree>
    <p:extLst>
      <p:ext uri="{BB962C8B-B14F-4D97-AF65-F5344CB8AC3E}">
        <p14:creationId xmlns:p14="http://schemas.microsoft.com/office/powerpoint/2010/main" val="25103634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2469356" y="502900"/>
            <a:ext cx="8911687" cy="1280890"/>
          </a:xfrm>
        </p:spPr>
        <p:txBody>
          <a:bodyPr/>
          <a:lstStyle/>
          <a:p>
            <a:r>
              <a:rPr lang="it-IT" dirty="0"/>
              <a:t>IL CONSIGLIO PER GLI AFFARI ECONOMICI</a:t>
            </a:r>
            <a:br>
              <a:rPr lang="it-IT" dirty="0"/>
            </a:br>
            <a:r>
              <a:rPr lang="it-IT" sz="2800" dirty="0">
                <a:latin typeface="+mn-lt"/>
              </a:rPr>
              <a:t>diversi, nuovi aspetti</a:t>
            </a:r>
            <a:endParaRPr lang="it-IT" dirty="0">
              <a:latin typeface="+mn-lt"/>
            </a:endParaRPr>
          </a:p>
        </p:txBody>
      </p:sp>
      <p:grpSp>
        <p:nvGrpSpPr>
          <p:cNvPr id="27" name="Gruppo 26"/>
          <p:cNvGrpSpPr/>
          <p:nvPr/>
        </p:nvGrpSpPr>
        <p:grpSpPr>
          <a:xfrm>
            <a:off x="2469356" y="2146630"/>
            <a:ext cx="8881556" cy="3685384"/>
            <a:chOff x="2469356" y="2146630"/>
            <a:chExt cx="8881556" cy="3685384"/>
          </a:xfrm>
        </p:grpSpPr>
        <p:grpSp>
          <p:nvGrpSpPr>
            <p:cNvPr id="17" name="Gruppo 16"/>
            <p:cNvGrpSpPr/>
            <p:nvPr/>
          </p:nvGrpSpPr>
          <p:grpSpPr>
            <a:xfrm>
              <a:off x="2469356" y="2146630"/>
              <a:ext cx="1614084" cy="3088381"/>
              <a:chOff x="2469356" y="1998349"/>
              <a:chExt cx="1614084" cy="3088381"/>
            </a:xfrm>
          </p:grpSpPr>
          <p:sp>
            <p:nvSpPr>
              <p:cNvPr id="6" name="CasellaDiTesto 5"/>
              <p:cNvSpPr txBox="1"/>
              <p:nvPr/>
            </p:nvSpPr>
            <p:spPr>
              <a:xfrm>
                <a:off x="2469356" y="1998349"/>
                <a:ext cx="1614084" cy="830997"/>
              </a:xfrm>
              <a:prstGeom prst="rect">
                <a:avLst/>
              </a:prstGeom>
              <a:solidFill>
                <a:schemeClr val="accent2"/>
              </a:solidFill>
            </p:spPr>
            <p:txBody>
              <a:bodyPr wrap="square" rtlCol="0">
                <a:spAutoFit/>
              </a:bodyPr>
              <a:lstStyle/>
              <a:p>
                <a:r>
                  <a:rPr lang="it-IT" sz="4800" dirty="0">
                    <a:latin typeface="Franklin Gothic Heavy" panose="020B0903020102020204" pitchFamily="34" charset="0"/>
                    <a:sym typeface="Wingdings" panose="05000000000000000000" pitchFamily="2" charset="2"/>
                  </a:rPr>
                  <a:t></a:t>
                </a:r>
                <a:endParaRPr lang="it-IT" sz="4800" dirty="0">
                  <a:latin typeface="Franklin Gothic Heavy" panose="020B0903020102020204" pitchFamily="34" charset="0"/>
                </a:endParaRPr>
              </a:p>
            </p:txBody>
          </p:sp>
          <p:sp>
            <p:nvSpPr>
              <p:cNvPr id="7" name="CasellaDiTesto 6"/>
              <p:cNvSpPr txBox="1"/>
              <p:nvPr/>
            </p:nvSpPr>
            <p:spPr>
              <a:xfrm>
                <a:off x="2474938" y="2818730"/>
                <a:ext cx="1608502" cy="2268000"/>
              </a:xfrm>
              <a:prstGeom prst="rect">
                <a:avLst/>
              </a:prstGeom>
              <a:solidFill>
                <a:schemeClr val="accent2"/>
              </a:solidFill>
            </p:spPr>
            <p:txBody>
              <a:bodyPr wrap="square" rtlCol="0" anchor="ctr">
                <a:spAutoFit/>
              </a:bodyPr>
              <a:lstStyle/>
              <a:p>
                <a:r>
                  <a:rPr lang="it-IT" sz="2000" spc="150" dirty="0">
                    <a:latin typeface="Franklin Gothic Heavy" panose="020B0903020102020204" pitchFamily="34" charset="0"/>
                  </a:rPr>
                  <a:t>SI INSISTE </a:t>
                </a:r>
                <a:r>
                  <a:rPr lang="it-IT" sz="2000" spc="300" dirty="0">
                    <a:latin typeface="+mj-lt"/>
                  </a:rPr>
                  <a:t>che nelle comunità </a:t>
                </a:r>
                <a:r>
                  <a:rPr lang="it-IT" sz="2000" spc="100" dirty="0">
                    <a:latin typeface="+mj-lt"/>
                  </a:rPr>
                  <a:t>pastorali, i </a:t>
                </a:r>
                <a:r>
                  <a:rPr lang="it-IT" sz="2000" dirty="0">
                    <a:latin typeface="+mj-lt"/>
                  </a:rPr>
                  <a:t>CAE operino </a:t>
                </a:r>
                <a:r>
                  <a:rPr lang="it-IT" sz="2000" spc="50" dirty="0">
                    <a:latin typeface="+mj-lt"/>
                  </a:rPr>
                  <a:t>unitamente</a:t>
                </a:r>
                <a:r>
                  <a:rPr lang="it-IT" sz="2000" dirty="0">
                    <a:latin typeface="+mj-lt"/>
                  </a:rPr>
                  <a:t> </a:t>
                </a:r>
              </a:p>
            </p:txBody>
          </p:sp>
        </p:grpSp>
        <p:grpSp>
          <p:nvGrpSpPr>
            <p:cNvPr id="25" name="Gruppo 24"/>
            <p:cNvGrpSpPr/>
            <p:nvPr/>
          </p:nvGrpSpPr>
          <p:grpSpPr>
            <a:xfrm>
              <a:off x="4246296" y="2146630"/>
              <a:ext cx="1477098" cy="3088381"/>
              <a:chOff x="4246296" y="2146630"/>
              <a:chExt cx="1477098" cy="3088381"/>
            </a:xfrm>
          </p:grpSpPr>
          <p:sp>
            <p:nvSpPr>
              <p:cNvPr id="9" name="CasellaDiTesto 8"/>
              <p:cNvSpPr txBox="1"/>
              <p:nvPr/>
            </p:nvSpPr>
            <p:spPr>
              <a:xfrm>
                <a:off x="4246296" y="2146630"/>
                <a:ext cx="1477098" cy="830997"/>
              </a:xfrm>
              <a:prstGeom prst="rect">
                <a:avLst/>
              </a:prstGeom>
              <a:solidFill>
                <a:srgbClr val="F3B73C"/>
              </a:solidFill>
            </p:spPr>
            <p:txBody>
              <a:bodyPr wrap="square" rtlCol="0">
                <a:spAutoFit/>
              </a:bodyPr>
              <a:lstStyle/>
              <a:p>
                <a:r>
                  <a:rPr lang="it-IT" sz="4800" dirty="0">
                    <a:latin typeface="Franklin Gothic Heavy" panose="020B0903020102020204" pitchFamily="34" charset="0"/>
                    <a:sym typeface="Wingdings" panose="05000000000000000000" pitchFamily="2" charset="2"/>
                  </a:rPr>
                  <a:t></a:t>
                </a:r>
                <a:endParaRPr lang="it-IT" sz="4800" dirty="0">
                  <a:latin typeface="Franklin Gothic Heavy" panose="020B0903020102020204" pitchFamily="34" charset="0"/>
                </a:endParaRPr>
              </a:p>
            </p:txBody>
          </p:sp>
          <p:sp>
            <p:nvSpPr>
              <p:cNvPr id="10" name="CasellaDiTesto 9"/>
              <p:cNvSpPr txBox="1"/>
              <p:nvPr/>
            </p:nvSpPr>
            <p:spPr>
              <a:xfrm>
                <a:off x="4247410" y="2967011"/>
                <a:ext cx="1474870" cy="2268000"/>
              </a:xfrm>
              <a:prstGeom prst="rect">
                <a:avLst/>
              </a:prstGeom>
              <a:solidFill>
                <a:srgbClr val="F3B73C"/>
              </a:solidFill>
            </p:spPr>
            <p:txBody>
              <a:bodyPr wrap="square" rtlCol="0" anchor="ctr">
                <a:spAutoFit/>
              </a:bodyPr>
              <a:lstStyle/>
              <a:p>
                <a:r>
                  <a:rPr lang="it-IT" sz="2000" spc="150" dirty="0">
                    <a:latin typeface="Franklin Gothic Heavy" panose="020B0903020102020204" pitchFamily="34" charset="0"/>
                  </a:rPr>
                  <a:t>SI INVITA</a:t>
                </a:r>
                <a:r>
                  <a:rPr lang="it-IT" sz="2000" spc="-80" dirty="0">
                    <a:latin typeface="Franklin Gothic Heavy" panose="020B0903020102020204" pitchFamily="34" charset="0"/>
                  </a:rPr>
                  <a:t>  </a:t>
                </a:r>
                <a:r>
                  <a:rPr lang="it-IT" sz="2000" spc="100" dirty="0">
                    <a:latin typeface="+mj-lt"/>
                  </a:rPr>
                  <a:t>a fare una </a:t>
                </a:r>
                <a:r>
                  <a:rPr lang="it-IT" sz="2000" spc="350" dirty="0">
                    <a:latin typeface="+mj-lt"/>
                  </a:rPr>
                  <a:t>riunione</a:t>
                </a:r>
                <a:r>
                  <a:rPr lang="it-IT" sz="2000" dirty="0">
                    <a:latin typeface="+mj-lt"/>
                  </a:rPr>
                  <a:t> </a:t>
                </a:r>
                <a:r>
                  <a:rPr lang="it-IT" sz="2000" spc="380" dirty="0">
                    <a:latin typeface="+mj-lt"/>
                  </a:rPr>
                  <a:t>annuale</a:t>
                </a:r>
                <a:r>
                  <a:rPr lang="it-IT" sz="2000" dirty="0">
                    <a:latin typeface="+mj-lt"/>
                  </a:rPr>
                  <a:t> </a:t>
                </a:r>
                <a:r>
                  <a:rPr lang="it-IT" sz="2000" spc="100" dirty="0">
                    <a:latin typeface="+mj-lt"/>
                  </a:rPr>
                  <a:t>congiunta</a:t>
                </a:r>
                <a:r>
                  <a:rPr lang="it-IT" sz="2000" dirty="0">
                    <a:latin typeface="+mj-lt"/>
                  </a:rPr>
                  <a:t> </a:t>
                </a:r>
                <a:r>
                  <a:rPr lang="it-IT" sz="2000" spc="-80" dirty="0">
                    <a:latin typeface="+mj-lt"/>
                  </a:rPr>
                  <a:t>tra CP e CAE</a:t>
                </a:r>
              </a:p>
            </p:txBody>
          </p:sp>
        </p:grpSp>
        <p:grpSp>
          <p:nvGrpSpPr>
            <p:cNvPr id="19" name="Gruppo 18"/>
            <p:cNvGrpSpPr/>
            <p:nvPr/>
          </p:nvGrpSpPr>
          <p:grpSpPr>
            <a:xfrm>
              <a:off x="5887763" y="2157219"/>
              <a:ext cx="1848098" cy="3350795"/>
              <a:chOff x="5821665" y="2014743"/>
              <a:chExt cx="1848098" cy="3350795"/>
            </a:xfrm>
          </p:grpSpPr>
          <p:sp>
            <p:nvSpPr>
              <p:cNvPr id="11" name="CasellaDiTesto 10"/>
              <p:cNvSpPr txBox="1"/>
              <p:nvPr/>
            </p:nvSpPr>
            <p:spPr>
              <a:xfrm>
                <a:off x="5823178" y="2014743"/>
                <a:ext cx="1846585" cy="830997"/>
              </a:xfrm>
              <a:prstGeom prst="rect">
                <a:avLst/>
              </a:prstGeom>
              <a:solidFill>
                <a:srgbClr val="99CB38"/>
              </a:solidFill>
            </p:spPr>
            <p:txBody>
              <a:bodyPr wrap="square" rtlCol="0">
                <a:spAutoFit/>
              </a:bodyPr>
              <a:lstStyle/>
              <a:p>
                <a:r>
                  <a:rPr lang="it-IT" sz="4800" dirty="0">
                    <a:latin typeface="Franklin Gothic Heavy" panose="020B0903020102020204" pitchFamily="34" charset="0"/>
                    <a:sym typeface="Wingdings" panose="05000000000000000000" pitchFamily="2" charset="2"/>
                  </a:rPr>
                  <a:t></a:t>
                </a:r>
                <a:endParaRPr lang="it-IT" sz="4800" dirty="0">
                  <a:latin typeface="Franklin Gothic Heavy" panose="020B0903020102020204" pitchFamily="34" charset="0"/>
                </a:endParaRPr>
              </a:p>
            </p:txBody>
          </p:sp>
          <p:sp>
            <p:nvSpPr>
              <p:cNvPr id="12" name="CasellaDiTesto 11"/>
              <p:cNvSpPr txBox="1"/>
              <p:nvPr/>
            </p:nvSpPr>
            <p:spPr>
              <a:xfrm>
                <a:off x="5821665" y="2845538"/>
                <a:ext cx="1848098" cy="2520000"/>
              </a:xfrm>
              <a:prstGeom prst="rect">
                <a:avLst/>
              </a:prstGeom>
              <a:solidFill>
                <a:srgbClr val="99CB38"/>
              </a:solidFill>
            </p:spPr>
            <p:txBody>
              <a:bodyPr wrap="square" rtlCol="0" anchor="ctr">
                <a:spAutoFit/>
              </a:bodyPr>
              <a:lstStyle/>
              <a:p>
                <a:r>
                  <a:rPr lang="it-IT" sz="2000" spc="300" dirty="0">
                    <a:latin typeface="Franklin Gothic Heavy" panose="020B0903020102020204" pitchFamily="34" charset="0"/>
                  </a:rPr>
                  <a:t>SI INSISTE </a:t>
                </a:r>
                <a:r>
                  <a:rPr lang="it-IT" sz="2000" dirty="0">
                    <a:latin typeface="+mj-lt"/>
                  </a:rPr>
                  <a:t>sulla presenza </a:t>
                </a:r>
                <a:r>
                  <a:rPr lang="it-IT" sz="2000" spc="70" dirty="0">
                    <a:latin typeface="+mj-lt"/>
                  </a:rPr>
                  <a:t>dell’economo</a:t>
                </a:r>
                <a:r>
                  <a:rPr lang="it-IT" sz="2000" dirty="0">
                    <a:latin typeface="+mj-lt"/>
                  </a:rPr>
                  <a:t>  </a:t>
                </a:r>
                <a:r>
                  <a:rPr lang="it-IT" sz="2000" spc="150" dirty="0">
                    <a:latin typeface="+mj-lt"/>
                  </a:rPr>
                  <a:t>o segretario </a:t>
                </a:r>
                <a:r>
                  <a:rPr lang="it-IT" sz="2000" spc="-30" dirty="0">
                    <a:latin typeface="+mj-lt"/>
                  </a:rPr>
                  <a:t>amministrativo</a:t>
                </a:r>
                <a:r>
                  <a:rPr lang="it-IT" sz="2000" dirty="0">
                    <a:latin typeface="+mj-lt"/>
                  </a:rPr>
                  <a:t> in ogni singola realtà</a:t>
                </a:r>
              </a:p>
            </p:txBody>
          </p:sp>
        </p:grpSp>
        <p:grpSp>
          <p:nvGrpSpPr>
            <p:cNvPr id="22" name="Gruppo 21"/>
            <p:cNvGrpSpPr/>
            <p:nvPr/>
          </p:nvGrpSpPr>
          <p:grpSpPr>
            <a:xfrm>
              <a:off x="7900230" y="2157219"/>
              <a:ext cx="1435257" cy="2486997"/>
              <a:chOff x="7900230" y="2008938"/>
              <a:chExt cx="1435257" cy="2486997"/>
            </a:xfrm>
          </p:grpSpPr>
          <p:sp>
            <p:nvSpPr>
              <p:cNvPr id="13" name="CasellaDiTesto 12"/>
              <p:cNvSpPr txBox="1"/>
              <p:nvPr/>
            </p:nvSpPr>
            <p:spPr>
              <a:xfrm>
                <a:off x="7903256" y="2008938"/>
                <a:ext cx="1432231" cy="830997"/>
              </a:xfrm>
              <a:prstGeom prst="rect">
                <a:avLst/>
              </a:prstGeom>
              <a:solidFill>
                <a:srgbClr val="FFDC97"/>
              </a:solidFill>
            </p:spPr>
            <p:txBody>
              <a:bodyPr wrap="square" rtlCol="0">
                <a:spAutoFit/>
              </a:bodyPr>
              <a:lstStyle/>
              <a:p>
                <a:r>
                  <a:rPr lang="it-IT" sz="4800" dirty="0">
                    <a:latin typeface="Franklin Gothic Heavy" panose="020B0903020102020204" pitchFamily="34" charset="0"/>
                    <a:sym typeface="Wingdings" panose="05000000000000000000" pitchFamily="2" charset="2"/>
                  </a:rPr>
                  <a:t></a:t>
                </a:r>
                <a:endParaRPr lang="it-IT" sz="4800" dirty="0">
                  <a:latin typeface="Franklin Gothic Heavy" panose="020B0903020102020204" pitchFamily="34" charset="0"/>
                </a:endParaRPr>
              </a:p>
            </p:txBody>
          </p:sp>
          <p:sp>
            <p:nvSpPr>
              <p:cNvPr id="14" name="CasellaDiTesto 13"/>
              <p:cNvSpPr txBox="1"/>
              <p:nvPr/>
            </p:nvSpPr>
            <p:spPr>
              <a:xfrm>
                <a:off x="7900230" y="2839935"/>
                <a:ext cx="1435257" cy="1656000"/>
              </a:xfrm>
              <a:prstGeom prst="rect">
                <a:avLst/>
              </a:prstGeom>
              <a:solidFill>
                <a:srgbClr val="FFDC97"/>
              </a:solidFill>
            </p:spPr>
            <p:txBody>
              <a:bodyPr wrap="square" rtlCol="0" anchor="ctr">
                <a:spAutoFit/>
              </a:bodyPr>
              <a:lstStyle/>
              <a:p>
                <a:r>
                  <a:rPr lang="it-IT" sz="2000" spc="150" dirty="0">
                    <a:latin typeface="Franklin Gothic Heavy" panose="020B0903020102020204" pitchFamily="34" charset="0"/>
                  </a:rPr>
                  <a:t>SI INVITA   </a:t>
                </a:r>
                <a:r>
                  <a:rPr lang="it-IT" sz="2000" dirty="0">
                    <a:latin typeface="+mj-lt"/>
                  </a:rPr>
                  <a:t>a realizzare </a:t>
                </a:r>
                <a:r>
                  <a:rPr lang="it-IT" sz="2000" spc="150" dirty="0">
                    <a:latin typeface="+mj-lt"/>
                  </a:rPr>
                  <a:t>il bilancio </a:t>
                </a:r>
                <a:r>
                  <a:rPr lang="it-IT" sz="2000" dirty="0">
                    <a:latin typeface="+mj-lt"/>
                  </a:rPr>
                  <a:t>di missione</a:t>
                </a:r>
              </a:p>
            </p:txBody>
          </p:sp>
        </p:grpSp>
        <p:grpSp>
          <p:nvGrpSpPr>
            <p:cNvPr id="26" name="Gruppo 25"/>
            <p:cNvGrpSpPr/>
            <p:nvPr/>
          </p:nvGrpSpPr>
          <p:grpSpPr>
            <a:xfrm>
              <a:off x="9501078" y="2157219"/>
              <a:ext cx="1849834" cy="3674795"/>
              <a:chOff x="9501078" y="2157219"/>
              <a:chExt cx="1849834" cy="3674795"/>
            </a:xfrm>
          </p:grpSpPr>
          <p:sp>
            <p:nvSpPr>
              <p:cNvPr id="15" name="CasellaDiTesto 14"/>
              <p:cNvSpPr txBox="1"/>
              <p:nvPr/>
            </p:nvSpPr>
            <p:spPr>
              <a:xfrm>
                <a:off x="9502300" y="2157219"/>
                <a:ext cx="1848612" cy="830997"/>
              </a:xfrm>
              <a:prstGeom prst="rect">
                <a:avLst/>
              </a:prstGeom>
              <a:solidFill>
                <a:schemeClr val="accent2">
                  <a:lumMod val="60000"/>
                  <a:lumOff val="40000"/>
                </a:schemeClr>
              </a:solidFill>
            </p:spPr>
            <p:txBody>
              <a:bodyPr wrap="square" rtlCol="0">
                <a:spAutoFit/>
              </a:bodyPr>
              <a:lstStyle/>
              <a:p>
                <a:r>
                  <a:rPr lang="it-IT" sz="4800" dirty="0">
                    <a:latin typeface="Franklin Gothic Heavy" panose="020B0903020102020204" pitchFamily="34" charset="0"/>
                    <a:sym typeface="Wingdings" panose="05000000000000000000" pitchFamily="2" charset="2"/>
                  </a:rPr>
                  <a:t></a:t>
                </a:r>
                <a:endParaRPr lang="it-IT" sz="4800" dirty="0">
                  <a:latin typeface="Franklin Gothic Heavy" panose="020B0903020102020204" pitchFamily="34" charset="0"/>
                </a:endParaRPr>
              </a:p>
            </p:txBody>
          </p:sp>
          <p:sp>
            <p:nvSpPr>
              <p:cNvPr id="16" name="CasellaDiTesto 15"/>
              <p:cNvSpPr txBox="1"/>
              <p:nvPr/>
            </p:nvSpPr>
            <p:spPr>
              <a:xfrm>
                <a:off x="9501078" y="2988014"/>
                <a:ext cx="1849834" cy="2844000"/>
              </a:xfrm>
              <a:prstGeom prst="rect">
                <a:avLst/>
              </a:prstGeom>
              <a:solidFill>
                <a:schemeClr val="accent2">
                  <a:lumMod val="60000"/>
                  <a:lumOff val="40000"/>
                </a:schemeClr>
              </a:solidFill>
            </p:spPr>
            <p:txBody>
              <a:bodyPr wrap="square" rtlCol="0" anchor="ctr">
                <a:spAutoFit/>
              </a:bodyPr>
              <a:lstStyle/>
              <a:p>
                <a:r>
                  <a:rPr lang="it-IT" sz="2000" spc="300" dirty="0">
                    <a:latin typeface="Franklin Gothic Heavy" panose="020B0903020102020204" pitchFamily="34" charset="0"/>
                  </a:rPr>
                  <a:t>SI CHIEDE</a:t>
                </a:r>
                <a:r>
                  <a:rPr lang="it-IT" sz="2000" spc="150" dirty="0">
                    <a:latin typeface="Franklin Gothic Heavy" panose="020B0903020102020204" pitchFamily="34" charset="0"/>
                  </a:rPr>
                  <a:t>     </a:t>
                </a:r>
                <a:r>
                  <a:rPr lang="it-IT" sz="2000" spc="50" dirty="0">
                    <a:latin typeface="+mj-lt"/>
                  </a:rPr>
                  <a:t>di individuare </a:t>
                </a:r>
                <a:r>
                  <a:rPr lang="it-IT" sz="2000" dirty="0">
                    <a:latin typeface="+mj-lt"/>
                  </a:rPr>
                  <a:t>in ogni CAE un referente per i rapporti con la </a:t>
                </a:r>
                <a:r>
                  <a:rPr lang="it-IT" sz="2000" spc="300" dirty="0">
                    <a:latin typeface="+mj-lt"/>
                  </a:rPr>
                  <a:t>diocesi e il </a:t>
                </a:r>
                <a:r>
                  <a:rPr lang="it-IT" sz="2000" spc="-40" dirty="0">
                    <a:latin typeface="+mj-lt"/>
                  </a:rPr>
                  <a:t>coordinamento</a:t>
                </a:r>
                <a:r>
                  <a:rPr lang="it-IT" sz="2000" dirty="0">
                    <a:latin typeface="+mj-lt"/>
                  </a:rPr>
                  <a:t> </a:t>
                </a:r>
                <a:r>
                  <a:rPr lang="it-IT" sz="2000" dirty="0" err="1">
                    <a:latin typeface="+mj-lt"/>
                  </a:rPr>
                  <a:t>decanale</a:t>
                </a:r>
                <a:endParaRPr lang="it-IT" sz="2000" dirty="0">
                  <a:latin typeface="+mj-lt"/>
                </a:endParaRPr>
              </a:p>
            </p:txBody>
          </p:sp>
        </p:grpSp>
      </p:grpSp>
    </p:spTree>
    <p:extLst>
      <p:ext uri="{BB962C8B-B14F-4D97-AF65-F5344CB8AC3E}">
        <p14:creationId xmlns:p14="http://schemas.microsoft.com/office/powerpoint/2010/main" val="37054059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0000"/>
            <a:lum/>
          </a:blip>
          <a:srcRect/>
          <a:stretch>
            <a:fillRect t="-69000" b="-69000"/>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5868004" y="629552"/>
            <a:ext cx="5772059" cy="692274"/>
          </a:xfrm>
          <a:solidFill>
            <a:schemeClr val="bg1"/>
          </a:solidFill>
        </p:spPr>
        <p:txBody>
          <a:bodyPr>
            <a:normAutofit fontScale="90000"/>
          </a:bodyPr>
          <a:lstStyle/>
          <a:p>
            <a:pPr algn="ctr"/>
            <a:r>
              <a:rPr lang="it-IT" sz="4000" b="1" dirty="0">
                <a:ln>
                  <a:solidFill>
                    <a:schemeClr val="accent2">
                      <a:lumMod val="75000"/>
                    </a:schemeClr>
                  </a:solidFill>
                </a:ln>
              </a:rPr>
              <a:t>I RAPPORTI COL DECANATO</a:t>
            </a:r>
          </a:p>
        </p:txBody>
      </p:sp>
      <p:graphicFrame>
        <p:nvGraphicFramePr>
          <p:cNvPr id="21" name="Diagramma 20"/>
          <p:cNvGraphicFramePr/>
          <p:nvPr>
            <p:extLst>
              <p:ext uri="{D42A27DB-BD31-4B8C-83A1-F6EECF244321}">
                <p14:modId xmlns:p14="http://schemas.microsoft.com/office/powerpoint/2010/main" val="1836938904"/>
              </p:ext>
            </p:extLst>
          </p:nvPr>
        </p:nvGraphicFramePr>
        <p:xfrm>
          <a:off x="1240973" y="1372436"/>
          <a:ext cx="5831631" cy="49123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2" name="CasellaDiTesto 21"/>
          <p:cNvSpPr txBox="1"/>
          <p:nvPr/>
        </p:nvSpPr>
        <p:spPr>
          <a:xfrm>
            <a:off x="7193902" y="2035257"/>
            <a:ext cx="4446162" cy="707886"/>
          </a:xfrm>
          <a:prstGeom prst="rect">
            <a:avLst/>
          </a:prstGeom>
          <a:solidFill>
            <a:schemeClr val="bg1"/>
          </a:solidFill>
        </p:spPr>
        <p:txBody>
          <a:bodyPr wrap="square" rtlCol="0">
            <a:spAutoFit/>
          </a:bodyPr>
          <a:lstStyle/>
          <a:p>
            <a:r>
              <a:rPr lang="it-IT" sz="2000" dirty="0">
                <a:latin typeface="+mj-lt"/>
              </a:rPr>
              <a:t>I Consigli Pastorali interpellano e coinvolgono le commissioni </a:t>
            </a:r>
            <a:r>
              <a:rPr lang="it-IT" sz="2000" dirty="0" err="1">
                <a:latin typeface="+mj-lt"/>
              </a:rPr>
              <a:t>decanali</a:t>
            </a:r>
            <a:endParaRPr lang="it-IT" sz="2000" dirty="0">
              <a:latin typeface="+mj-lt"/>
            </a:endParaRPr>
          </a:p>
        </p:txBody>
      </p:sp>
      <p:sp>
        <p:nvSpPr>
          <p:cNvPr id="24" name="CasellaDiTesto 23"/>
          <p:cNvSpPr txBox="1"/>
          <p:nvPr/>
        </p:nvSpPr>
        <p:spPr>
          <a:xfrm>
            <a:off x="7193901" y="3474648"/>
            <a:ext cx="4446163" cy="707886"/>
          </a:xfrm>
          <a:prstGeom prst="rect">
            <a:avLst/>
          </a:prstGeom>
          <a:solidFill>
            <a:schemeClr val="bg1"/>
          </a:solidFill>
        </p:spPr>
        <p:txBody>
          <a:bodyPr wrap="square" rtlCol="0">
            <a:spAutoFit/>
          </a:bodyPr>
          <a:lstStyle/>
          <a:p>
            <a:r>
              <a:rPr lang="it-IT" sz="2000" dirty="0">
                <a:latin typeface="+mj-lt"/>
              </a:rPr>
              <a:t>Consigli pastorali e ASD si incontrano a inizio anno, sulla proposta pastorale</a:t>
            </a:r>
          </a:p>
        </p:txBody>
      </p:sp>
      <p:sp>
        <p:nvSpPr>
          <p:cNvPr id="25" name="CasellaDiTesto 24"/>
          <p:cNvSpPr txBox="1"/>
          <p:nvPr/>
        </p:nvSpPr>
        <p:spPr>
          <a:xfrm>
            <a:off x="7193902" y="4917123"/>
            <a:ext cx="4446163" cy="707886"/>
          </a:xfrm>
          <a:prstGeom prst="rect">
            <a:avLst/>
          </a:prstGeom>
          <a:solidFill>
            <a:schemeClr val="bg1"/>
          </a:solidFill>
        </p:spPr>
        <p:txBody>
          <a:bodyPr wrap="square" rtlCol="0">
            <a:spAutoFit/>
          </a:bodyPr>
          <a:lstStyle/>
          <a:p>
            <a:r>
              <a:rPr lang="it-IT" sz="2000" dirty="0">
                <a:latin typeface="+mj-lt"/>
              </a:rPr>
              <a:t>Le ASD aggiornano i Consigli Pastorali, invitando a riflessioni comuni </a:t>
            </a:r>
          </a:p>
        </p:txBody>
      </p:sp>
      <p:sp>
        <p:nvSpPr>
          <p:cNvPr id="26" name="Freccia in giù 25"/>
          <p:cNvSpPr/>
          <p:nvPr/>
        </p:nvSpPr>
        <p:spPr>
          <a:xfrm>
            <a:off x="9197706" y="2806676"/>
            <a:ext cx="330434" cy="557210"/>
          </a:xfrm>
          <a:prstGeom prst="downArrow">
            <a:avLst/>
          </a:prstGeom>
          <a:solidFill>
            <a:srgbClr val="99CB38"/>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rgbClr val="E09500"/>
              </a:solidFill>
            </a:endParaRPr>
          </a:p>
        </p:txBody>
      </p:sp>
      <p:sp>
        <p:nvSpPr>
          <p:cNvPr id="27" name="Freccia in giù 26"/>
          <p:cNvSpPr/>
          <p:nvPr/>
        </p:nvSpPr>
        <p:spPr>
          <a:xfrm>
            <a:off x="9197706" y="4295274"/>
            <a:ext cx="330434" cy="557210"/>
          </a:xfrm>
          <a:prstGeom prst="downArrow">
            <a:avLst/>
          </a:prstGeom>
          <a:solidFill>
            <a:srgbClr val="99CB38"/>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rgbClr val="E09500"/>
              </a:solidFill>
            </a:endParaRPr>
          </a:p>
        </p:txBody>
      </p:sp>
    </p:spTree>
    <p:extLst>
      <p:ext uri="{BB962C8B-B14F-4D97-AF65-F5344CB8AC3E}">
        <p14:creationId xmlns:p14="http://schemas.microsoft.com/office/powerpoint/2010/main" val="27092980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592924" y="624110"/>
            <a:ext cx="6097995" cy="899890"/>
          </a:xfrm>
        </p:spPr>
        <p:txBody>
          <a:bodyPr>
            <a:noAutofit/>
          </a:bodyPr>
          <a:lstStyle/>
          <a:p>
            <a:r>
              <a:rPr lang="it-IT" sz="3200" dirty="0"/>
              <a:t>*</a:t>
            </a:r>
            <a:r>
              <a:rPr lang="it-IT" sz="2800" dirty="0"/>
              <a:t> n. 17 </a:t>
            </a:r>
            <a:br>
              <a:rPr lang="it-IT" sz="2800" dirty="0"/>
            </a:br>
            <a:r>
              <a:rPr lang="it-IT" sz="2800" dirty="0"/>
              <a:t>La commissione preparatoria</a:t>
            </a:r>
          </a:p>
        </p:txBody>
      </p:sp>
      <p:sp>
        <p:nvSpPr>
          <p:cNvPr id="3" name="Segnaposto contenuto 2"/>
          <p:cNvSpPr>
            <a:spLocks noGrp="1"/>
          </p:cNvSpPr>
          <p:nvPr>
            <p:ph sz="half" idx="1"/>
          </p:nvPr>
        </p:nvSpPr>
        <p:spPr>
          <a:xfrm>
            <a:off x="2592924" y="2593391"/>
            <a:ext cx="4028302" cy="2824222"/>
          </a:xfrm>
        </p:spPr>
        <p:txBody>
          <a:bodyPr>
            <a:noAutofit/>
          </a:bodyPr>
          <a:lstStyle/>
          <a:p>
            <a:pPr marL="0" indent="0">
              <a:buNone/>
            </a:pPr>
            <a:r>
              <a:rPr lang="it-IT" dirty="0"/>
              <a:t>Il CPCP e il CAECP uscenti designano i componenti della commissione preparatoria. </a:t>
            </a:r>
          </a:p>
          <a:p>
            <a:pPr marL="0" indent="0">
              <a:buNone/>
            </a:pPr>
            <a:r>
              <a:rPr lang="it-IT" dirty="0"/>
              <a:t>È possibile scegliere anche membri esterni ai consigli, ma la commissione non deve coincidere con la diaconia.</a:t>
            </a:r>
          </a:p>
          <a:p>
            <a:pPr marL="0" indent="0">
              <a:buNone/>
            </a:pPr>
            <a:r>
              <a:rPr lang="it-IT" dirty="0"/>
              <a:t>La commissione preparatoria può comprendere eventuali facilitatori.</a:t>
            </a:r>
          </a:p>
          <a:p>
            <a:endParaRPr lang="it-IT" sz="1000" dirty="0"/>
          </a:p>
        </p:txBody>
      </p:sp>
      <p:sp>
        <p:nvSpPr>
          <p:cNvPr id="4" name="Segnaposto contenuto 3"/>
          <p:cNvSpPr>
            <a:spLocks noGrp="1"/>
          </p:cNvSpPr>
          <p:nvPr>
            <p:ph sz="half" idx="2"/>
          </p:nvPr>
        </p:nvSpPr>
        <p:spPr>
          <a:xfrm>
            <a:off x="7153425" y="2592753"/>
            <a:ext cx="4028302" cy="3777622"/>
          </a:xfrm>
        </p:spPr>
        <p:txBody>
          <a:bodyPr>
            <a:noAutofit/>
          </a:bodyPr>
          <a:lstStyle/>
          <a:p>
            <a:pPr lvl="0">
              <a:buClr>
                <a:schemeClr val="accent2">
                  <a:lumMod val="75000"/>
                </a:schemeClr>
              </a:buClr>
              <a:buFont typeface="+mj-lt"/>
              <a:buAutoNum type="arabicPeriod"/>
            </a:pPr>
            <a:r>
              <a:rPr lang="it-IT" dirty="0">
                <a:latin typeface="Franklin Gothic Demi" panose="020B0703020102020204" pitchFamily="34" charset="0"/>
              </a:rPr>
              <a:t>Sensibilizza la comunità cristiana</a:t>
            </a:r>
            <a:r>
              <a:rPr lang="it-IT" dirty="0"/>
              <a:t>, anche mediante specifiche iniziative.</a:t>
            </a:r>
          </a:p>
          <a:p>
            <a:pPr lvl="0">
              <a:buClr>
                <a:schemeClr val="accent2">
                  <a:lumMod val="75000"/>
                </a:schemeClr>
              </a:buClr>
              <a:buFont typeface="+mj-lt"/>
              <a:buAutoNum type="arabicPeriod"/>
            </a:pPr>
            <a:r>
              <a:rPr lang="it-IT" dirty="0"/>
              <a:t>Compie le</a:t>
            </a:r>
            <a:r>
              <a:rPr lang="it-IT" dirty="0">
                <a:latin typeface="Franklin Gothic Demi" panose="020B0703020102020204" pitchFamily="34" charset="0"/>
              </a:rPr>
              <a:t> scelte circa la composizione </a:t>
            </a:r>
            <a:r>
              <a:rPr lang="it-IT" dirty="0"/>
              <a:t>dei consigli (membri eletti e designati, composizione CAECP)</a:t>
            </a:r>
          </a:p>
          <a:p>
            <a:pPr lvl="0">
              <a:buClr>
                <a:schemeClr val="accent2">
                  <a:lumMod val="75000"/>
                </a:schemeClr>
              </a:buClr>
              <a:buFont typeface="+mj-lt"/>
              <a:buAutoNum type="arabicPeriod"/>
            </a:pPr>
            <a:r>
              <a:rPr lang="it-IT" dirty="0"/>
              <a:t>Cura le </a:t>
            </a:r>
            <a:r>
              <a:rPr lang="it-IT" dirty="0">
                <a:latin typeface="Franklin Gothic Demi" panose="020B0703020102020204" pitchFamily="34" charset="0"/>
              </a:rPr>
              <a:t>operazioni di voto</a:t>
            </a:r>
          </a:p>
          <a:p>
            <a:pPr lvl="0">
              <a:buClr>
                <a:schemeClr val="accent2">
                  <a:lumMod val="75000"/>
                </a:schemeClr>
              </a:buClr>
              <a:buFont typeface="+mj-lt"/>
              <a:buAutoNum type="arabicPeriod"/>
            </a:pPr>
            <a:r>
              <a:rPr lang="it-IT" dirty="0">
                <a:latin typeface="Franklin Gothic Demi" panose="020B0703020102020204" pitchFamily="34" charset="0"/>
              </a:rPr>
              <a:t>Stabilisce la data </a:t>
            </a:r>
            <a:r>
              <a:rPr lang="it-IT" dirty="0"/>
              <a:t>in cui il CPCP sia costituito con i membri designati e il termine per la nomina dei consiglieri per il CAECP</a:t>
            </a:r>
          </a:p>
          <a:p>
            <a:endParaRPr lang="it-IT" sz="900" dirty="0"/>
          </a:p>
        </p:txBody>
      </p:sp>
      <p:sp>
        <p:nvSpPr>
          <p:cNvPr id="5" name="CasellaDiTesto 4"/>
          <p:cNvSpPr txBox="1"/>
          <p:nvPr/>
        </p:nvSpPr>
        <p:spPr>
          <a:xfrm>
            <a:off x="2592924" y="2105029"/>
            <a:ext cx="4028302" cy="369332"/>
          </a:xfrm>
          <a:prstGeom prst="rect">
            <a:avLst/>
          </a:prstGeom>
          <a:solidFill>
            <a:schemeClr val="accent2">
              <a:lumMod val="75000"/>
            </a:schemeClr>
          </a:solidFill>
        </p:spPr>
        <p:txBody>
          <a:bodyPr wrap="square" rtlCol="0">
            <a:spAutoFit/>
          </a:bodyPr>
          <a:lstStyle/>
          <a:p>
            <a:r>
              <a:rPr lang="it-IT" dirty="0">
                <a:solidFill>
                  <a:schemeClr val="bg1"/>
                </a:solidFill>
                <a:latin typeface="Franklin Gothic Demi" panose="020B0703020102020204" pitchFamily="34" charset="0"/>
              </a:rPr>
              <a:t>COSTITUZIONE</a:t>
            </a:r>
          </a:p>
        </p:txBody>
      </p:sp>
      <p:sp>
        <p:nvSpPr>
          <p:cNvPr id="6" name="CasellaDiTesto 5"/>
          <p:cNvSpPr txBox="1"/>
          <p:nvPr/>
        </p:nvSpPr>
        <p:spPr>
          <a:xfrm>
            <a:off x="7149009" y="2105029"/>
            <a:ext cx="4028302" cy="369332"/>
          </a:xfrm>
          <a:prstGeom prst="rect">
            <a:avLst/>
          </a:prstGeom>
          <a:solidFill>
            <a:schemeClr val="accent2">
              <a:lumMod val="75000"/>
            </a:schemeClr>
          </a:solidFill>
        </p:spPr>
        <p:txBody>
          <a:bodyPr wrap="square" rtlCol="0">
            <a:spAutoFit/>
          </a:bodyPr>
          <a:lstStyle/>
          <a:p>
            <a:r>
              <a:rPr lang="it-IT" dirty="0">
                <a:solidFill>
                  <a:schemeClr val="bg1"/>
                </a:solidFill>
                <a:latin typeface="Franklin Gothic Demi" panose="020B0703020102020204" pitchFamily="34" charset="0"/>
              </a:rPr>
              <a:t>COMPITI</a:t>
            </a:r>
          </a:p>
        </p:txBody>
      </p:sp>
    </p:spTree>
    <p:extLst>
      <p:ext uri="{BB962C8B-B14F-4D97-AF65-F5344CB8AC3E}">
        <p14:creationId xmlns:p14="http://schemas.microsoft.com/office/powerpoint/2010/main" val="17942979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993556" y="517018"/>
            <a:ext cx="4636542" cy="1122312"/>
          </a:xfrm>
        </p:spPr>
        <p:txBody>
          <a:bodyPr>
            <a:noAutofit/>
          </a:bodyPr>
          <a:lstStyle/>
          <a:p>
            <a:r>
              <a:rPr lang="it-IT" dirty="0"/>
              <a:t>un modo nuovo,</a:t>
            </a:r>
            <a:br>
              <a:rPr lang="it-IT" dirty="0"/>
            </a:br>
            <a:r>
              <a:rPr lang="it-IT" dirty="0"/>
              <a:t>tutto da immaginare…</a:t>
            </a:r>
          </a:p>
        </p:txBody>
      </p:sp>
      <p:sp>
        <p:nvSpPr>
          <p:cNvPr id="3" name="Segnaposto contenuto 2"/>
          <p:cNvSpPr>
            <a:spLocks noGrp="1"/>
          </p:cNvSpPr>
          <p:nvPr>
            <p:ph sz="half" idx="1"/>
          </p:nvPr>
        </p:nvSpPr>
        <p:spPr>
          <a:xfrm>
            <a:off x="2238301" y="2232454"/>
            <a:ext cx="4147051" cy="3777622"/>
          </a:xfrm>
        </p:spPr>
        <p:txBody>
          <a:bodyPr/>
          <a:lstStyle/>
          <a:p>
            <a:pPr>
              <a:buFont typeface="+mj-lt"/>
              <a:buAutoNum type="arabicPeriod"/>
            </a:pPr>
            <a:r>
              <a:rPr lang="it-IT" sz="2000" dirty="0">
                <a:latin typeface="Franklin Gothic Demi" panose="020B0703020102020204" pitchFamily="34" charset="0"/>
              </a:rPr>
              <a:t>Come </a:t>
            </a:r>
            <a:r>
              <a:rPr lang="it-IT" sz="2000" dirty="0"/>
              <a:t>stiamo immaginando di </a:t>
            </a:r>
            <a:r>
              <a:rPr lang="it-IT" sz="2000" dirty="0">
                <a:latin typeface="Franklin Gothic Demi" panose="020B0703020102020204" pitchFamily="34" charset="0"/>
              </a:rPr>
              <a:t>sensibilizzare</a:t>
            </a:r>
            <a:r>
              <a:rPr lang="it-IT" sz="2000" dirty="0"/>
              <a:t> la comunità cristiana?</a:t>
            </a:r>
          </a:p>
          <a:p>
            <a:r>
              <a:rPr lang="it-IT" dirty="0"/>
              <a:t>motivi di fiducia</a:t>
            </a:r>
          </a:p>
          <a:p>
            <a:r>
              <a:rPr lang="it-IT" dirty="0"/>
              <a:t>timori e criticità</a:t>
            </a:r>
          </a:p>
          <a:p>
            <a:pPr marL="0" indent="0">
              <a:buNone/>
            </a:pPr>
            <a:endParaRPr lang="it-IT" dirty="0"/>
          </a:p>
          <a:p>
            <a:pPr>
              <a:buFont typeface="+mj-lt"/>
              <a:buAutoNum type="arabicPeriod" startAt="2"/>
            </a:pPr>
            <a:r>
              <a:rPr lang="it-IT" sz="2000" dirty="0">
                <a:latin typeface="Franklin Gothic Demi" panose="020B0703020102020204" pitchFamily="34" charset="0"/>
              </a:rPr>
              <a:t>Come </a:t>
            </a:r>
            <a:r>
              <a:rPr lang="it-IT" sz="2000" dirty="0"/>
              <a:t>stiamo immaginando di </a:t>
            </a:r>
            <a:r>
              <a:rPr lang="it-IT" sz="2000" dirty="0">
                <a:latin typeface="Franklin Gothic Demi" panose="020B0703020102020204" pitchFamily="34" charset="0"/>
              </a:rPr>
              <a:t>raccogliere disponibilità</a:t>
            </a:r>
            <a:r>
              <a:rPr lang="it-IT" sz="2000" dirty="0"/>
              <a:t> e candidature?</a:t>
            </a:r>
          </a:p>
          <a:p>
            <a:endParaRPr lang="it-IT" dirty="0"/>
          </a:p>
        </p:txBody>
      </p:sp>
      <p:pic>
        <p:nvPicPr>
          <p:cNvPr id="5" name="Immagine 4"/>
          <p:cNvPicPr>
            <a:picLocks noChangeAspect="1"/>
          </p:cNvPicPr>
          <p:nvPr/>
        </p:nvPicPr>
        <p:blipFill rotWithShape="1">
          <a:blip r:embed="rId2">
            <a:extLst>
              <a:ext uri="{28A0092B-C50C-407E-A947-70E740481C1C}">
                <a14:useLocalDpi xmlns:a14="http://schemas.microsoft.com/office/drawing/2010/main" val="0"/>
              </a:ext>
            </a:extLst>
          </a:blip>
          <a:srcRect l="20553" r="22323"/>
          <a:stretch/>
        </p:blipFill>
        <p:spPr>
          <a:xfrm>
            <a:off x="6630098" y="0"/>
            <a:ext cx="5561902" cy="6858000"/>
          </a:xfrm>
          <a:prstGeom prst="rect">
            <a:avLst/>
          </a:prstGeom>
        </p:spPr>
      </p:pic>
    </p:spTree>
    <p:extLst>
      <p:ext uri="{BB962C8B-B14F-4D97-AF65-F5344CB8AC3E}">
        <p14:creationId xmlns:p14="http://schemas.microsoft.com/office/powerpoint/2010/main" val="37856325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993556" y="517018"/>
            <a:ext cx="4636542" cy="1122312"/>
          </a:xfrm>
        </p:spPr>
        <p:txBody>
          <a:bodyPr>
            <a:noAutofit/>
          </a:bodyPr>
          <a:lstStyle/>
          <a:p>
            <a:r>
              <a:rPr lang="it-IT" dirty="0"/>
              <a:t>un modo nuovo,</a:t>
            </a:r>
            <a:br>
              <a:rPr lang="it-IT" dirty="0"/>
            </a:br>
            <a:r>
              <a:rPr lang="it-IT" dirty="0"/>
              <a:t>tutto da immaginare…</a:t>
            </a:r>
          </a:p>
        </p:txBody>
      </p:sp>
      <p:sp>
        <p:nvSpPr>
          <p:cNvPr id="3" name="Segnaposto contenuto 2"/>
          <p:cNvSpPr>
            <a:spLocks noGrp="1"/>
          </p:cNvSpPr>
          <p:nvPr>
            <p:ph sz="half" idx="1"/>
          </p:nvPr>
        </p:nvSpPr>
        <p:spPr>
          <a:xfrm>
            <a:off x="2238301" y="2232454"/>
            <a:ext cx="4147051" cy="3777622"/>
          </a:xfrm>
        </p:spPr>
        <p:txBody>
          <a:bodyPr/>
          <a:lstStyle/>
          <a:p>
            <a:pPr>
              <a:buFont typeface="+mj-lt"/>
              <a:buAutoNum type="arabicPeriod"/>
            </a:pPr>
            <a:r>
              <a:rPr lang="it-IT" sz="2000" dirty="0">
                <a:latin typeface="Franklin Gothic Demi" panose="020B0703020102020204" pitchFamily="34" charset="0"/>
              </a:rPr>
              <a:t>Come </a:t>
            </a:r>
            <a:r>
              <a:rPr lang="it-IT" sz="2000" dirty="0"/>
              <a:t>stiamo immaginando di </a:t>
            </a:r>
            <a:r>
              <a:rPr lang="it-IT" sz="2000" dirty="0">
                <a:latin typeface="Franklin Gothic Demi" panose="020B0703020102020204" pitchFamily="34" charset="0"/>
              </a:rPr>
              <a:t>sensibilizzare</a:t>
            </a:r>
            <a:r>
              <a:rPr lang="it-IT" sz="2000" dirty="0"/>
              <a:t> la comunità cristiana?</a:t>
            </a:r>
          </a:p>
          <a:p>
            <a:r>
              <a:rPr lang="it-IT" dirty="0"/>
              <a:t>motivi di fiducia</a:t>
            </a:r>
          </a:p>
          <a:p>
            <a:r>
              <a:rPr lang="it-IT" dirty="0"/>
              <a:t>timori e criticità</a:t>
            </a:r>
          </a:p>
          <a:p>
            <a:pPr marL="0" indent="0">
              <a:buNone/>
            </a:pPr>
            <a:endParaRPr lang="it-IT" dirty="0"/>
          </a:p>
          <a:p>
            <a:pPr>
              <a:buFont typeface="+mj-lt"/>
              <a:buAutoNum type="arabicPeriod" startAt="2"/>
            </a:pPr>
            <a:r>
              <a:rPr lang="it-IT" sz="2000" dirty="0">
                <a:latin typeface="Franklin Gothic Demi" panose="020B0703020102020204" pitchFamily="34" charset="0"/>
              </a:rPr>
              <a:t>Come </a:t>
            </a:r>
            <a:r>
              <a:rPr lang="it-IT" sz="2000" dirty="0"/>
              <a:t>stiamo immaginando di </a:t>
            </a:r>
            <a:r>
              <a:rPr lang="it-IT" sz="2000" dirty="0">
                <a:latin typeface="Franklin Gothic Demi" panose="020B0703020102020204" pitchFamily="34" charset="0"/>
              </a:rPr>
              <a:t>raccogliere disponibilità</a:t>
            </a:r>
            <a:r>
              <a:rPr lang="it-IT" sz="2000" dirty="0"/>
              <a:t> e candidature?</a:t>
            </a:r>
          </a:p>
          <a:p>
            <a:endParaRPr lang="it-IT" dirty="0"/>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21123" y="0"/>
            <a:ext cx="4843463" cy="6858000"/>
          </a:xfrm>
          <a:prstGeom prst="rect">
            <a:avLst/>
          </a:prstGeom>
        </p:spPr>
      </p:pic>
    </p:spTree>
    <p:extLst>
      <p:ext uri="{BB962C8B-B14F-4D97-AF65-F5344CB8AC3E}">
        <p14:creationId xmlns:p14="http://schemas.microsoft.com/office/powerpoint/2010/main" val="28539484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2528597" y="506031"/>
            <a:ext cx="3265714" cy="542217"/>
          </a:xfrm>
        </p:spPr>
        <p:txBody>
          <a:bodyPr>
            <a:noAutofit/>
          </a:bodyPr>
          <a:lstStyle/>
          <a:p>
            <a:r>
              <a:rPr lang="it-IT" sz="3200" dirty="0">
                <a:ln w="0"/>
                <a:solidFill>
                  <a:schemeClr val="accent1"/>
                </a:solidFill>
                <a:effectLst>
                  <a:outerShdw blurRad="38100" dist="25400" dir="5400000" algn="ctr" rotWithShape="0">
                    <a:srgbClr val="6E747A">
                      <a:alpha val="43000"/>
                    </a:srgbClr>
                  </a:outerShdw>
                </a:effectLst>
              </a:rPr>
              <a:t>Cominciamo da…</a:t>
            </a:r>
            <a:br>
              <a:rPr lang="it-IT" sz="3200" dirty="0">
                <a:ln w="0"/>
                <a:solidFill>
                  <a:schemeClr val="accent1"/>
                </a:solidFill>
                <a:effectLst>
                  <a:outerShdw blurRad="38100" dist="25400" dir="5400000" algn="ctr" rotWithShape="0">
                    <a:srgbClr val="6E747A">
                      <a:alpha val="43000"/>
                    </a:srgbClr>
                  </a:outerShdw>
                </a:effectLst>
              </a:rPr>
            </a:br>
            <a:endParaRPr lang="it-IT" sz="3200" dirty="0">
              <a:ln w="0"/>
              <a:solidFill>
                <a:schemeClr val="accent1"/>
              </a:solidFill>
              <a:effectLst>
                <a:outerShdw blurRad="38100" dist="25400" dir="5400000" algn="ctr" rotWithShape="0">
                  <a:srgbClr val="6E747A">
                    <a:alpha val="43000"/>
                  </a:srgbClr>
                </a:outerShdw>
              </a:effectLst>
            </a:endParaRPr>
          </a:p>
        </p:txBody>
      </p:sp>
      <p:sp>
        <p:nvSpPr>
          <p:cNvPr id="3" name="Segnaposto contenuto 2"/>
          <p:cNvSpPr>
            <a:spLocks noGrp="1"/>
          </p:cNvSpPr>
          <p:nvPr>
            <p:ph idx="1"/>
          </p:nvPr>
        </p:nvSpPr>
        <p:spPr>
          <a:xfrm>
            <a:off x="1765984" y="2286251"/>
            <a:ext cx="3935020" cy="4058565"/>
          </a:xfrm>
        </p:spPr>
        <p:txBody>
          <a:bodyPr>
            <a:noAutofit/>
          </a:bodyPr>
          <a:lstStyle/>
          <a:p>
            <a:pPr marL="0" indent="0" algn="r">
              <a:buNone/>
            </a:pPr>
            <a:r>
              <a:rPr lang="it-IT" sz="1400" dirty="0">
                <a:solidFill>
                  <a:schemeClr val="bg1"/>
                </a:solidFill>
              </a:rPr>
              <a:t>«L’annuncio evangelico «attirerò tutti a me» posto alla base del cammino sinodale è stato un forte invito a </a:t>
            </a:r>
            <a:r>
              <a:rPr lang="it-IT" sz="1400" dirty="0">
                <a:solidFill>
                  <a:schemeClr val="bg1"/>
                </a:solidFill>
                <a:latin typeface="Franklin Gothic Demi" panose="020B0703020102020204" pitchFamily="34" charset="0"/>
              </a:rPr>
              <a:t>convertire il nostro sguardo per poter contemplare in primo luogo la presenza di Dio che già abita le nostre terre</a:t>
            </a:r>
            <a:r>
              <a:rPr lang="it-IT" sz="1400" dirty="0">
                <a:solidFill>
                  <a:schemeClr val="bg1"/>
                </a:solidFill>
              </a:rPr>
              <a:t>. Da questo esercizio sono emersi tratti in fieri della Chiesa dalle genti dai quali la diocesi ha da imparare. Ciò comporta rendere stabile nelle nostre comunità un atteggiamento costante di “conversione pastorale».</a:t>
            </a:r>
          </a:p>
          <a:p>
            <a:pPr marL="0" indent="0" algn="r">
              <a:buNone/>
            </a:pPr>
            <a:r>
              <a:rPr lang="it-IT" sz="1400" dirty="0">
                <a:solidFill>
                  <a:schemeClr val="bg1"/>
                </a:solidFill>
              </a:rPr>
              <a:t>La Chiesa si è sperimentata nella sua verità di fondo; popolo in cammino, desideroso di rinnovarsi per </a:t>
            </a:r>
            <a:r>
              <a:rPr lang="it-IT" sz="1400" dirty="0">
                <a:solidFill>
                  <a:schemeClr val="bg1"/>
                </a:solidFill>
                <a:latin typeface="Franklin Gothic Demi" panose="020B0703020102020204" pitchFamily="34" charset="0"/>
              </a:rPr>
              <a:t>dire in forma credibile i significati elementari che danno senso e sapore </a:t>
            </a:r>
            <a:r>
              <a:rPr lang="it-IT" sz="1400" dirty="0">
                <a:solidFill>
                  <a:schemeClr val="bg1"/>
                </a:solidFill>
              </a:rPr>
              <a:t>al vivere: la bellezza di uscire da sé, l’importanza dell’incontro, la libertà di vivere il Vangelo, la gioia di aprirsi al dono, la responsabilità di portare i pesi delle fragilità proprie e altrui.</a:t>
            </a:r>
          </a:p>
        </p:txBody>
      </p:sp>
      <p:sp>
        <p:nvSpPr>
          <p:cNvPr id="4" name="Titolo 1"/>
          <p:cNvSpPr txBox="1">
            <a:spLocks/>
          </p:cNvSpPr>
          <p:nvPr/>
        </p:nvSpPr>
        <p:spPr>
          <a:xfrm>
            <a:off x="7120573" y="570255"/>
            <a:ext cx="3966230" cy="574286"/>
          </a:xfrm>
          <a:prstGeom prst="rect">
            <a:avLst/>
          </a:prstGeom>
        </p:spPr>
        <p:txBody>
          <a:bodyPr vert="horz" lIns="91440" tIns="45720" rIns="91440" bIns="45720" rtlCol="0" anchor="t">
            <a:normAutofit fontScale="90000" lnSpcReduction="10000"/>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it-IT" dirty="0">
                <a:ln w="0"/>
                <a:solidFill>
                  <a:schemeClr val="accent1"/>
                </a:solidFill>
                <a:effectLst>
                  <a:outerShdw blurRad="38100" dist="25400" dir="5400000" algn="ctr" rotWithShape="0">
                    <a:srgbClr val="6E747A">
                      <a:alpha val="43000"/>
                    </a:srgbClr>
                  </a:outerShdw>
                </a:effectLst>
                <a:latin typeface="Franklin Gothic Demi" panose="020B0703020102020204" pitchFamily="34" charset="0"/>
              </a:rPr>
              <a:t>CHIESA DALLE GENTI</a:t>
            </a:r>
          </a:p>
        </p:txBody>
      </p:sp>
      <p:sp>
        <p:nvSpPr>
          <p:cNvPr id="5" name="Segnaposto contenuto 2"/>
          <p:cNvSpPr txBox="1">
            <a:spLocks/>
          </p:cNvSpPr>
          <p:nvPr/>
        </p:nvSpPr>
        <p:spPr>
          <a:xfrm>
            <a:off x="7193386" y="2612821"/>
            <a:ext cx="3820604" cy="3405423"/>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it-IT" dirty="0">
                <a:solidFill>
                  <a:schemeClr val="tx1"/>
                </a:solidFill>
                <a:latin typeface="Franklin Gothic Demi" panose="020B0703020102020204" pitchFamily="34" charset="0"/>
              </a:rPr>
              <a:t>Un popolo in cammino</a:t>
            </a:r>
            <a:r>
              <a:rPr lang="it-IT" dirty="0">
                <a:solidFill>
                  <a:schemeClr val="tx1"/>
                </a:solidFill>
              </a:rPr>
              <a:t>, che attraverso l’esperienza della Chiesa dalle genti, riesce ancor più e meglio a </a:t>
            </a:r>
            <a:r>
              <a:rPr lang="it-IT" dirty="0">
                <a:solidFill>
                  <a:schemeClr val="tx1"/>
                </a:solidFill>
                <a:latin typeface="Franklin Gothic Demi" panose="020B0703020102020204" pitchFamily="34" charset="0"/>
              </a:rPr>
              <a:t>percepire ed esprimere la propria natura missionaria</a:t>
            </a:r>
            <a:r>
              <a:rPr lang="it-IT" dirty="0">
                <a:solidFill>
                  <a:schemeClr val="tx1"/>
                </a:solidFill>
              </a:rPr>
              <a:t>, nei territori diocesani e nelle comunità locali, come in tutto il resto del mondo.</a:t>
            </a:r>
            <a:r>
              <a:rPr lang="it-IT" dirty="0">
                <a:solidFill>
                  <a:schemeClr val="bg1"/>
                </a:solidFill>
              </a:rPr>
              <a:t> </a:t>
            </a:r>
          </a:p>
          <a:p>
            <a:pPr marL="0" indent="0">
              <a:buNone/>
            </a:pPr>
            <a:r>
              <a:rPr lang="it-IT" dirty="0">
                <a:solidFill>
                  <a:schemeClr val="tx1"/>
                </a:solidFill>
              </a:rPr>
              <a:t>La Chiesa dalle genti è una Chiesa dove non basta ‘fare per’, ma dove diviene essenziale </a:t>
            </a:r>
            <a:r>
              <a:rPr lang="it-IT" dirty="0">
                <a:solidFill>
                  <a:schemeClr val="tx1"/>
                </a:solidFill>
                <a:latin typeface="Franklin Gothic Demi" panose="020B0703020102020204" pitchFamily="34" charset="0"/>
              </a:rPr>
              <a:t>apprendere a ‘fare con’</a:t>
            </a:r>
            <a:r>
              <a:rPr lang="it-IT" dirty="0">
                <a:solidFill>
                  <a:schemeClr val="tx1"/>
                </a:solidFill>
              </a:rPr>
              <a:t>.</a:t>
            </a:r>
          </a:p>
        </p:txBody>
      </p:sp>
    </p:spTree>
    <p:extLst>
      <p:ext uri="{BB962C8B-B14F-4D97-AF65-F5344CB8AC3E}">
        <p14:creationId xmlns:p14="http://schemas.microsoft.com/office/powerpoint/2010/main" val="10347960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magine 9"/>
          <p:cNvPicPr>
            <a:picLocks noChangeAspect="1"/>
          </p:cNvPicPr>
          <p:nvPr/>
        </p:nvPicPr>
        <p:blipFill>
          <a:blip r:embed="rId2">
            <a:lum contrast="3000"/>
            <a:extLst>
              <a:ext uri="{28A0092B-C50C-407E-A947-70E740481C1C}">
                <a14:useLocalDpi xmlns:a14="http://schemas.microsoft.com/office/drawing/2010/main" val="0"/>
              </a:ext>
            </a:extLst>
          </a:blip>
          <a:stretch>
            <a:fillRect/>
          </a:stretch>
        </p:blipFill>
        <p:spPr>
          <a:xfrm>
            <a:off x="2675820" y="1727030"/>
            <a:ext cx="8041607" cy="4978570"/>
          </a:xfrm>
          <a:prstGeom prst="rect">
            <a:avLst/>
          </a:prstGeom>
        </p:spPr>
      </p:pic>
      <p:sp>
        <p:nvSpPr>
          <p:cNvPr id="2" name="Titolo 1"/>
          <p:cNvSpPr>
            <a:spLocks noGrp="1"/>
          </p:cNvSpPr>
          <p:nvPr>
            <p:ph type="title"/>
          </p:nvPr>
        </p:nvSpPr>
        <p:spPr>
          <a:xfrm>
            <a:off x="2589211" y="615872"/>
            <a:ext cx="8915400" cy="990506"/>
          </a:xfrm>
        </p:spPr>
        <p:txBody>
          <a:bodyPr>
            <a:noAutofit/>
          </a:bodyPr>
          <a:lstStyle/>
          <a:p>
            <a:r>
              <a:rPr lang="it-IT" sz="2700" dirty="0">
                <a:latin typeface="Franklin Gothic Demi" panose="020B0703020102020204" pitchFamily="34" charset="0"/>
              </a:rPr>
              <a:t>EVANGELII GAUDIUM 28</a:t>
            </a:r>
            <a:br>
              <a:rPr lang="it-IT" sz="2700" dirty="0"/>
            </a:br>
            <a:r>
              <a:rPr lang="it-IT" sz="2600" dirty="0">
                <a:latin typeface="+mn-lt"/>
              </a:rPr>
              <a:t>parrocchie docili allo Spirito e creative nella </a:t>
            </a:r>
            <a:r>
              <a:rPr lang="it-IT" sz="2600" dirty="0" err="1">
                <a:latin typeface="+mn-lt"/>
              </a:rPr>
              <a:t>missionarietà</a:t>
            </a:r>
            <a:endParaRPr lang="it-IT" dirty="0"/>
          </a:p>
        </p:txBody>
      </p:sp>
      <p:sp>
        <p:nvSpPr>
          <p:cNvPr id="8" name="Segnaposto contenuto 2"/>
          <p:cNvSpPr txBox="1">
            <a:spLocks/>
          </p:cNvSpPr>
          <p:nvPr/>
        </p:nvSpPr>
        <p:spPr>
          <a:xfrm flipH="1">
            <a:off x="6186616" y="4145664"/>
            <a:ext cx="5451059" cy="2452861"/>
          </a:xfrm>
          <a:prstGeom prst="flowChartOnlineStorage">
            <a:avLst/>
          </a:prstGeom>
          <a:solidFill>
            <a:schemeClr val="bg1">
              <a:alpha val="55000"/>
            </a:schemeClr>
          </a:solidFill>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r">
              <a:buNone/>
            </a:pPr>
            <a:r>
              <a:rPr lang="it-IT" sz="1300" dirty="0">
                <a:solidFill>
                  <a:schemeClr val="tx1"/>
                </a:solidFill>
              </a:rPr>
              <a:t>Questo suppone che realmente stia in contatto con le famiglie e con la vita del popolo e non diventi una struttura prolissa separata dalla gente o un gruppo di eletti che guardano a se stessi. La parrocchia è presenza ecclesiale nel territorio, </a:t>
            </a:r>
            <a:r>
              <a:rPr lang="it-IT" sz="1300" dirty="0">
                <a:solidFill>
                  <a:schemeClr val="tx1"/>
                </a:solidFill>
                <a:latin typeface="Franklin Gothic Demi" panose="020B0703020102020204" pitchFamily="34" charset="0"/>
              </a:rPr>
              <a:t>ambito dell’ascolto della Parola, della crescita della vita cristiana, del dialogo, dell’annuncio, della carità generosa, dell’adorazione e della celebrazione</a:t>
            </a:r>
            <a:r>
              <a:rPr lang="it-IT" sz="1300" dirty="0">
                <a:solidFill>
                  <a:schemeClr val="tx1"/>
                </a:solidFill>
              </a:rPr>
              <a:t>. Attraverso tutte le sue attività, la parrocchia incoraggia e forma i suoi membri perché siano agenti dell’evangelizzazione.</a:t>
            </a:r>
          </a:p>
        </p:txBody>
      </p:sp>
      <p:sp>
        <p:nvSpPr>
          <p:cNvPr id="9" name="Segnaposto contenuto 2"/>
          <p:cNvSpPr txBox="1">
            <a:spLocks/>
          </p:cNvSpPr>
          <p:nvPr/>
        </p:nvSpPr>
        <p:spPr>
          <a:xfrm>
            <a:off x="2026509" y="4431960"/>
            <a:ext cx="3847069" cy="1880267"/>
          </a:xfrm>
          <a:prstGeom prst="flowChartOnlineStorage">
            <a:avLst/>
          </a:prstGeom>
          <a:solidFill>
            <a:schemeClr val="bg1">
              <a:alpha val="55000"/>
            </a:schemeClr>
          </a:solidFill>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it-IT" sz="1300" dirty="0">
                <a:solidFill>
                  <a:schemeClr val="tx1"/>
                </a:solidFill>
              </a:rPr>
              <a:t>Però dobbiamo riconoscere che l’appello alla revisione e al rinnovamento delle parrocchie non ha ancora dato sufficienti frutti perché siano ancora più vicine alla gente e </a:t>
            </a:r>
            <a:r>
              <a:rPr lang="it-IT" sz="1300" dirty="0">
                <a:solidFill>
                  <a:schemeClr val="tx1"/>
                </a:solidFill>
                <a:latin typeface="Franklin Gothic Demi" panose="020B0703020102020204" pitchFamily="34" charset="0"/>
              </a:rPr>
              <a:t>siano ambiti di comunione viva e di partecipazione</a:t>
            </a:r>
            <a:r>
              <a:rPr lang="it-IT" sz="1300" dirty="0">
                <a:solidFill>
                  <a:schemeClr val="tx1"/>
                </a:solidFill>
              </a:rPr>
              <a:t> e si orientino completamente verso la missione.</a:t>
            </a:r>
          </a:p>
        </p:txBody>
      </p:sp>
      <p:sp>
        <p:nvSpPr>
          <p:cNvPr id="3" name="Segnaposto contenuto 2"/>
          <p:cNvSpPr>
            <a:spLocks noGrp="1"/>
          </p:cNvSpPr>
          <p:nvPr>
            <p:ph idx="1"/>
          </p:nvPr>
        </p:nvSpPr>
        <p:spPr>
          <a:xfrm>
            <a:off x="2965652" y="1915354"/>
            <a:ext cx="7461942" cy="1514090"/>
          </a:xfrm>
          <a:prstGeom prst="roundRect">
            <a:avLst/>
          </a:prstGeom>
          <a:solidFill>
            <a:schemeClr val="bg1">
              <a:alpha val="55000"/>
            </a:schemeClr>
          </a:solidFill>
        </p:spPr>
        <p:txBody>
          <a:bodyPr anchor="ctr">
            <a:noAutofit/>
          </a:bodyPr>
          <a:lstStyle/>
          <a:p>
            <a:pPr marL="0" indent="0" algn="ctr">
              <a:buNone/>
            </a:pPr>
            <a:r>
              <a:rPr lang="it-IT" dirty="0">
                <a:solidFill>
                  <a:schemeClr val="tx1"/>
                </a:solidFill>
                <a:latin typeface="Franklin Gothic Demi" panose="020B0703020102020204" pitchFamily="34" charset="0"/>
              </a:rPr>
              <a:t>La parrocchia non è una struttura caduca</a:t>
            </a:r>
            <a:r>
              <a:rPr lang="it-IT" dirty="0">
                <a:solidFill>
                  <a:schemeClr val="tx1"/>
                </a:solidFill>
              </a:rPr>
              <a:t>; proprio perché ha una grande plasticità, può assumere forme molto diverse che richiedono la docilità e la creatività missionaria del pastore e della comunità. </a:t>
            </a:r>
            <a:r>
              <a:rPr lang="it-IT" dirty="0">
                <a:solidFill>
                  <a:schemeClr val="tx1"/>
                </a:solidFill>
                <a:latin typeface="Franklin Gothic Demi" panose="020B0703020102020204" pitchFamily="34" charset="0"/>
              </a:rPr>
              <a:t>Se è capace di riformarsi e adattarsi costantemente, continuerà </a:t>
            </a:r>
            <a:r>
              <a:rPr lang="it-IT" dirty="0">
                <a:solidFill>
                  <a:schemeClr val="tx1"/>
                </a:solidFill>
              </a:rPr>
              <a:t>a essere «</a:t>
            </a:r>
            <a:r>
              <a:rPr lang="it-IT" i="1" dirty="0">
                <a:solidFill>
                  <a:schemeClr val="tx1"/>
                </a:solidFill>
              </a:rPr>
              <a:t>la Chiesa stessa che vive in mezzo alle case dei suoi figli e delle sue figlie</a:t>
            </a:r>
            <a:r>
              <a:rPr lang="it-IT" dirty="0">
                <a:solidFill>
                  <a:schemeClr val="tx1"/>
                </a:solidFill>
              </a:rPr>
              <a:t>»</a:t>
            </a:r>
          </a:p>
        </p:txBody>
      </p:sp>
    </p:spTree>
    <p:extLst>
      <p:ext uri="{BB962C8B-B14F-4D97-AF65-F5344CB8AC3E}">
        <p14:creationId xmlns:p14="http://schemas.microsoft.com/office/powerpoint/2010/main" val="26483236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magine 9"/>
          <p:cNvPicPr>
            <a:picLocks noChangeAspect="1"/>
          </p:cNvPicPr>
          <p:nvPr/>
        </p:nvPicPr>
        <p:blipFill rotWithShape="1">
          <a:blip r:embed="rId2">
            <a:extLst>
              <a:ext uri="{28A0092B-C50C-407E-A947-70E740481C1C}">
                <a14:useLocalDpi xmlns:a14="http://schemas.microsoft.com/office/drawing/2010/main" val="0"/>
              </a:ext>
            </a:extLst>
          </a:blip>
          <a:srcRect l="17244" r="6302"/>
          <a:stretch/>
        </p:blipFill>
        <p:spPr>
          <a:xfrm rot="5400000">
            <a:off x="-573073" y="744679"/>
            <a:ext cx="6866238" cy="5360406"/>
          </a:xfrm>
          <a:prstGeom prst="rect">
            <a:avLst/>
          </a:prstGeom>
        </p:spPr>
      </p:pic>
      <p:sp>
        <p:nvSpPr>
          <p:cNvPr id="4" name="Titolo 3"/>
          <p:cNvSpPr>
            <a:spLocks noGrp="1"/>
          </p:cNvSpPr>
          <p:nvPr>
            <p:ph type="title"/>
          </p:nvPr>
        </p:nvSpPr>
        <p:spPr>
          <a:xfrm>
            <a:off x="6054812" y="525194"/>
            <a:ext cx="5672222" cy="1280890"/>
          </a:xfrm>
        </p:spPr>
        <p:txBody>
          <a:bodyPr>
            <a:noAutofit/>
          </a:bodyPr>
          <a:lstStyle/>
          <a:p>
            <a:r>
              <a:rPr lang="it-IT" sz="4000" spc="300" dirty="0">
                <a:latin typeface="Franklin Gothic Demi" panose="020B0703020102020204" pitchFamily="34" charset="0"/>
              </a:rPr>
              <a:t>PREMESSO</a:t>
            </a:r>
            <a:br>
              <a:rPr lang="it-IT" dirty="0"/>
            </a:br>
            <a:r>
              <a:rPr lang="it-IT" sz="2600" dirty="0">
                <a:latin typeface="+mn-lt"/>
              </a:rPr>
              <a:t>che «il tempo è superiore allo spazio»</a:t>
            </a:r>
          </a:p>
        </p:txBody>
      </p:sp>
      <p:sp>
        <p:nvSpPr>
          <p:cNvPr id="5" name="Rettangolo 4"/>
          <p:cNvSpPr/>
          <p:nvPr/>
        </p:nvSpPr>
        <p:spPr>
          <a:xfrm>
            <a:off x="8625016" y="2264427"/>
            <a:ext cx="3179805" cy="3539430"/>
          </a:xfrm>
          <a:prstGeom prst="rect">
            <a:avLst/>
          </a:prstGeom>
        </p:spPr>
        <p:txBody>
          <a:bodyPr wrap="square">
            <a:spAutoFit/>
          </a:bodyPr>
          <a:lstStyle/>
          <a:p>
            <a:r>
              <a:rPr lang="it-IT" sz="1600" dirty="0">
                <a:solidFill>
                  <a:srgbClr val="000000"/>
                </a:solidFill>
                <a:latin typeface="Franklin Gothic Demi" panose="020B0703020102020204" pitchFamily="34" charset="0"/>
              </a:rPr>
              <a:t>EG 223.</a:t>
            </a:r>
            <a:r>
              <a:rPr lang="it-IT" sz="1600" dirty="0">
                <a:solidFill>
                  <a:srgbClr val="000000"/>
                </a:solidFill>
              </a:rPr>
              <a:t> Questo principio permette di lavorare a lunga scadenza, senza l’ossessione dei risultati immediati. […]</a:t>
            </a:r>
          </a:p>
          <a:p>
            <a:r>
              <a:rPr lang="it-IT" sz="1600" dirty="0">
                <a:solidFill>
                  <a:srgbClr val="000000"/>
                </a:solidFill>
              </a:rPr>
              <a:t>Dare priorità al tempo significa occuparsi </a:t>
            </a:r>
            <a:r>
              <a:rPr lang="it-IT" sz="1600" i="1" dirty="0">
                <a:solidFill>
                  <a:srgbClr val="000000"/>
                </a:solidFill>
              </a:rPr>
              <a:t>di iniziare processi più che di possedere spazi</a:t>
            </a:r>
            <a:r>
              <a:rPr lang="it-IT" sz="1600" dirty="0">
                <a:solidFill>
                  <a:srgbClr val="000000"/>
                </a:solidFill>
              </a:rPr>
              <a:t>. Il tempo ordina gli spazi, li illumina e li trasforma. Si tratta di privilegiare le azioni che generano nuovi dinamismi nella società e coinvolgono altre persone e gruppi che le porteranno avanti, finché fruttifichino</a:t>
            </a:r>
            <a:endParaRPr lang="it-IT" sz="1600" dirty="0"/>
          </a:p>
        </p:txBody>
      </p:sp>
      <p:sp>
        <p:nvSpPr>
          <p:cNvPr id="6" name="Rettangolo 5"/>
          <p:cNvSpPr/>
          <p:nvPr/>
        </p:nvSpPr>
        <p:spPr>
          <a:xfrm>
            <a:off x="4219597" y="2384792"/>
            <a:ext cx="3999941" cy="707886"/>
          </a:xfrm>
          <a:prstGeom prst="rect">
            <a:avLst/>
          </a:prstGeom>
          <a:solidFill>
            <a:srgbClr val="99CB38"/>
          </a:solidFill>
        </p:spPr>
        <p:txBody>
          <a:bodyPr wrap="square">
            <a:spAutoFit/>
          </a:bodyPr>
          <a:lstStyle/>
          <a:p>
            <a:r>
              <a:rPr lang="it-IT" sz="2000" dirty="0">
                <a:solidFill>
                  <a:srgbClr val="000000"/>
                </a:solidFill>
                <a:latin typeface="Franklin Gothic Medium" panose="020B0603020102020204" pitchFamily="34" charset="0"/>
              </a:rPr>
              <a:t>Il nuovo direttorio è un contributo al processo di revisione in atto</a:t>
            </a:r>
          </a:p>
        </p:txBody>
      </p:sp>
      <p:sp>
        <p:nvSpPr>
          <p:cNvPr id="7" name="Rettangolo 6"/>
          <p:cNvSpPr/>
          <p:nvPr/>
        </p:nvSpPr>
        <p:spPr>
          <a:xfrm>
            <a:off x="4219596" y="3680199"/>
            <a:ext cx="3999941" cy="707886"/>
          </a:xfrm>
          <a:prstGeom prst="rect">
            <a:avLst/>
          </a:prstGeom>
          <a:solidFill>
            <a:srgbClr val="D6BD24"/>
          </a:solidFill>
        </p:spPr>
        <p:txBody>
          <a:bodyPr wrap="square">
            <a:spAutoFit/>
          </a:bodyPr>
          <a:lstStyle/>
          <a:p>
            <a:r>
              <a:rPr lang="it-IT" sz="2000" dirty="0">
                <a:solidFill>
                  <a:srgbClr val="000000"/>
                </a:solidFill>
                <a:latin typeface="Franklin Gothic Medium" panose="020B0603020102020204" pitchFamily="34" charset="0"/>
              </a:rPr>
              <a:t>Il cambiamento è affidato all’attuazione delle indicazioni</a:t>
            </a:r>
          </a:p>
        </p:txBody>
      </p:sp>
      <p:sp>
        <p:nvSpPr>
          <p:cNvPr id="8" name="Rettangolo 7"/>
          <p:cNvSpPr/>
          <p:nvPr/>
        </p:nvSpPr>
        <p:spPr>
          <a:xfrm>
            <a:off x="4219595" y="4975606"/>
            <a:ext cx="3999941" cy="707886"/>
          </a:xfrm>
          <a:prstGeom prst="rect">
            <a:avLst/>
          </a:prstGeom>
          <a:solidFill>
            <a:srgbClr val="E09500"/>
          </a:solidFill>
        </p:spPr>
        <p:txBody>
          <a:bodyPr wrap="square">
            <a:spAutoFit/>
          </a:bodyPr>
          <a:lstStyle/>
          <a:p>
            <a:r>
              <a:rPr lang="it-IT" sz="2000" dirty="0">
                <a:solidFill>
                  <a:srgbClr val="000000"/>
                </a:solidFill>
                <a:latin typeface="Franklin Gothic Medium" panose="020B0603020102020204" pitchFamily="34" charset="0"/>
              </a:rPr>
              <a:t>È un cammino da fare insieme, a più livelli: locale e diocesano</a:t>
            </a:r>
          </a:p>
        </p:txBody>
      </p:sp>
    </p:spTree>
    <p:extLst>
      <p:ext uri="{BB962C8B-B14F-4D97-AF65-F5344CB8AC3E}">
        <p14:creationId xmlns:p14="http://schemas.microsoft.com/office/powerpoint/2010/main" val="19544077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5000"/>
            <a:lum/>
          </a:blip>
          <a:srcRect/>
          <a:stretch>
            <a:fillRect l="-3000" r="-3000"/>
          </a:stretch>
        </a:blipFill>
        <a:effectLst/>
      </p:bgPr>
    </p:bg>
    <p:spTree>
      <p:nvGrpSpPr>
        <p:cNvPr id="1" name=""/>
        <p:cNvGrpSpPr/>
        <p:nvPr/>
      </p:nvGrpSpPr>
      <p:grpSpPr>
        <a:xfrm>
          <a:off x="0" y="0"/>
          <a:ext cx="0" cy="0"/>
          <a:chOff x="0" y="0"/>
          <a:chExt cx="0" cy="0"/>
        </a:xfrm>
      </p:grpSpPr>
      <p:sp>
        <p:nvSpPr>
          <p:cNvPr id="3" name="Titolo 1"/>
          <p:cNvSpPr txBox="1">
            <a:spLocks/>
          </p:cNvSpPr>
          <p:nvPr/>
        </p:nvSpPr>
        <p:spPr>
          <a:xfrm>
            <a:off x="2190759" y="350716"/>
            <a:ext cx="8773804" cy="1280890"/>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it-IT" sz="3800" dirty="0">
                <a:latin typeface="Franklin Gothic Demi" panose="020B0703020102020204" pitchFamily="34" charset="0"/>
              </a:rPr>
              <a:t>AGGIORNATI I RIFERIMENTI NORMATIVI</a:t>
            </a:r>
            <a:br>
              <a:rPr lang="it-IT" sz="4000" dirty="0">
                <a:latin typeface="Franklin Gothic Demi" panose="020B0703020102020204" pitchFamily="34" charset="0"/>
              </a:rPr>
            </a:br>
            <a:r>
              <a:rPr lang="it-IT" sz="2600" dirty="0">
                <a:latin typeface="+mn-lt"/>
              </a:rPr>
              <a:t>aggiungendo i documenti recenti</a:t>
            </a:r>
          </a:p>
        </p:txBody>
      </p:sp>
      <p:sp>
        <p:nvSpPr>
          <p:cNvPr id="4" name="Rettangolo 3"/>
          <p:cNvSpPr/>
          <p:nvPr/>
        </p:nvSpPr>
        <p:spPr>
          <a:xfrm>
            <a:off x="4076051" y="2007123"/>
            <a:ext cx="6343135" cy="540000"/>
          </a:xfrm>
          <a:prstGeom prst="rect">
            <a:avLst/>
          </a:prstGeom>
          <a:solidFill>
            <a:srgbClr val="F3B73C"/>
          </a:solidFill>
        </p:spPr>
        <p:txBody>
          <a:bodyPr wrap="square" anchor="ctr">
            <a:spAutoFit/>
          </a:bodyPr>
          <a:lstStyle/>
          <a:p>
            <a:r>
              <a:rPr lang="it-IT" sz="2400" dirty="0">
                <a:solidFill>
                  <a:schemeClr val="tx2">
                    <a:lumMod val="50000"/>
                  </a:schemeClr>
                </a:solidFill>
                <a:latin typeface="+mj-lt"/>
              </a:rPr>
              <a:t>il modo di intendere il compito della MISSIONE</a:t>
            </a:r>
          </a:p>
        </p:txBody>
      </p:sp>
      <p:sp>
        <p:nvSpPr>
          <p:cNvPr id="5" name="Rettangolo 4"/>
          <p:cNvSpPr/>
          <p:nvPr/>
        </p:nvSpPr>
        <p:spPr>
          <a:xfrm>
            <a:off x="3468130" y="2980923"/>
            <a:ext cx="6343135" cy="540000"/>
          </a:xfrm>
          <a:prstGeom prst="rect">
            <a:avLst/>
          </a:prstGeom>
          <a:solidFill>
            <a:schemeClr val="accent2"/>
          </a:solidFill>
        </p:spPr>
        <p:txBody>
          <a:bodyPr wrap="square" anchor="ctr">
            <a:spAutoFit/>
          </a:bodyPr>
          <a:lstStyle/>
          <a:p>
            <a:r>
              <a:rPr lang="it-IT" sz="2400" dirty="0">
                <a:solidFill>
                  <a:schemeClr val="bg1"/>
                </a:solidFill>
                <a:latin typeface="+mj-lt"/>
              </a:rPr>
              <a:t>il PROGETTO pastorale</a:t>
            </a:r>
          </a:p>
        </p:txBody>
      </p:sp>
      <p:sp>
        <p:nvSpPr>
          <p:cNvPr id="6" name="Rettangolo 5"/>
          <p:cNvSpPr/>
          <p:nvPr/>
        </p:nvSpPr>
        <p:spPr>
          <a:xfrm>
            <a:off x="3468130" y="3954723"/>
            <a:ext cx="6343135" cy="540000"/>
          </a:xfrm>
          <a:prstGeom prst="rect">
            <a:avLst/>
          </a:prstGeom>
          <a:solidFill>
            <a:srgbClr val="F3B73C"/>
          </a:solidFill>
        </p:spPr>
        <p:txBody>
          <a:bodyPr wrap="square" anchor="ctr">
            <a:spAutoFit/>
          </a:bodyPr>
          <a:lstStyle/>
          <a:p>
            <a:r>
              <a:rPr lang="it-IT" sz="2400" dirty="0">
                <a:solidFill>
                  <a:schemeClr val="tx2">
                    <a:lumMod val="50000"/>
                  </a:schemeClr>
                </a:solidFill>
                <a:latin typeface="Franklin Gothic Medium" panose="020B0603020102020204" pitchFamily="34" charset="0"/>
              </a:rPr>
              <a:t>la natura propria dei CONSIGLI</a:t>
            </a:r>
          </a:p>
        </p:txBody>
      </p:sp>
      <p:sp>
        <p:nvSpPr>
          <p:cNvPr id="7" name="Rettangolo 6"/>
          <p:cNvSpPr/>
          <p:nvPr/>
        </p:nvSpPr>
        <p:spPr>
          <a:xfrm>
            <a:off x="3468130" y="5865767"/>
            <a:ext cx="6343135" cy="461665"/>
          </a:xfrm>
          <a:prstGeom prst="rect">
            <a:avLst/>
          </a:prstGeom>
          <a:solidFill>
            <a:srgbClr val="F3B73C"/>
          </a:solidFill>
        </p:spPr>
        <p:txBody>
          <a:bodyPr wrap="square" anchor="ctr">
            <a:spAutoFit/>
          </a:bodyPr>
          <a:lstStyle/>
          <a:p>
            <a:r>
              <a:rPr lang="it-IT" sz="2400" dirty="0">
                <a:solidFill>
                  <a:schemeClr val="tx2">
                    <a:lumMod val="50000"/>
                  </a:schemeClr>
                </a:solidFill>
                <a:latin typeface="+mj-lt"/>
              </a:rPr>
              <a:t>la fondamentale dimensione SPIRITUALE</a:t>
            </a:r>
          </a:p>
        </p:txBody>
      </p:sp>
      <p:sp>
        <p:nvSpPr>
          <p:cNvPr id="8" name="Rettangolo 7"/>
          <p:cNvSpPr/>
          <p:nvPr/>
        </p:nvSpPr>
        <p:spPr>
          <a:xfrm>
            <a:off x="3468130" y="4887456"/>
            <a:ext cx="6343135" cy="540000"/>
          </a:xfrm>
          <a:prstGeom prst="rect">
            <a:avLst/>
          </a:prstGeom>
          <a:solidFill>
            <a:schemeClr val="accent2"/>
          </a:solidFill>
        </p:spPr>
        <p:txBody>
          <a:bodyPr wrap="square" anchor="ctr">
            <a:spAutoFit/>
          </a:bodyPr>
          <a:lstStyle/>
          <a:p>
            <a:r>
              <a:rPr lang="it-IT" sz="2400" dirty="0">
                <a:solidFill>
                  <a:schemeClr val="bg1"/>
                </a:solidFill>
                <a:latin typeface="Franklin Gothic Medium" panose="020B0603020102020204" pitchFamily="34" charset="0"/>
              </a:rPr>
              <a:t>il ruolo della DIACONIA rispetto al CPCP</a:t>
            </a:r>
          </a:p>
        </p:txBody>
      </p:sp>
      <p:sp>
        <p:nvSpPr>
          <p:cNvPr id="2" name="Rettangolo 1"/>
          <p:cNvSpPr/>
          <p:nvPr/>
        </p:nvSpPr>
        <p:spPr>
          <a:xfrm rot="20138382">
            <a:off x="-109899" y="2736281"/>
            <a:ext cx="4733124" cy="1569660"/>
          </a:xfrm>
          <a:prstGeom prst="rect">
            <a:avLst/>
          </a:prstGeom>
          <a:noFill/>
        </p:spPr>
        <p:txBody>
          <a:bodyPr wrap="square" lIns="91440" tIns="45720" rIns="91440" bIns="45720">
            <a:spAutoFit/>
          </a:bodyPr>
          <a:lstStyle/>
          <a:p>
            <a:pPr algn="ctr"/>
            <a:r>
              <a:rPr lang="it-IT" sz="4800" b="1" dirty="0">
                <a:ln w="0"/>
                <a:effectLst>
                  <a:outerShdw blurRad="38100" dist="19050" dir="2700000" algn="tl" rotWithShape="0">
                    <a:schemeClr val="dk1">
                      <a:alpha val="40000"/>
                    </a:schemeClr>
                  </a:outerShdw>
                </a:effectLst>
                <a:latin typeface="Segoe Print" panose="02000600000000000000" pitchFamily="2" charset="0"/>
                <a:cs typeface="MV Boli" panose="02000500030200090000" pitchFamily="2" charset="0"/>
              </a:rPr>
              <a:t>in particolare su…</a:t>
            </a:r>
          </a:p>
        </p:txBody>
      </p:sp>
    </p:spTree>
    <p:extLst>
      <p:ext uri="{BB962C8B-B14F-4D97-AF65-F5344CB8AC3E}">
        <p14:creationId xmlns:p14="http://schemas.microsoft.com/office/powerpoint/2010/main" val="38105202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title"/>
          </p:nvPr>
        </p:nvSpPr>
        <p:spPr>
          <a:xfrm>
            <a:off x="2129481" y="559558"/>
            <a:ext cx="3808413" cy="862842"/>
          </a:xfrm>
          <a:noFill/>
        </p:spPr>
        <p:txBody>
          <a:bodyPr>
            <a:noAutofit/>
          </a:bodyPr>
          <a:lstStyle/>
          <a:p>
            <a:r>
              <a:rPr lang="it-IT" sz="2800" dirty="0"/>
              <a:t>n. 5  </a:t>
            </a:r>
            <a:br>
              <a:rPr lang="it-IT" sz="2800" dirty="0"/>
            </a:br>
            <a:r>
              <a:rPr lang="it-IT" sz="2800" dirty="0"/>
              <a:t>Missione e formazione</a:t>
            </a:r>
          </a:p>
        </p:txBody>
      </p:sp>
      <p:pic>
        <p:nvPicPr>
          <p:cNvPr id="12" name="Segnaposto contenuto 11"/>
          <p:cNvPicPr>
            <a:picLocks noGrp="1" noChangeAspect="1"/>
          </p:cNvPicPr>
          <p:nvPr>
            <p:ph idx="1"/>
          </p:nvPr>
        </p:nvPicPr>
        <p:blipFill rotWithShape="1">
          <a:blip r:embed="rId2">
            <a:extLst>
              <a:ext uri="{28A0092B-C50C-407E-A947-70E740481C1C}">
                <a14:useLocalDpi xmlns:a14="http://schemas.microsoft.com/office/drawing/2010/main" val="0"/>
              </a:ext>
            </a:extLst>
          </a:blip>
          <a:srcRect t="3075" b="15"/>
          <a:stretch/>
        </p:blipFill>
        <p:spPr>
          <a:xfrm>
            <a:off x="2129480" y="1721710"/>
            <a:ext cx="3808413" cy="4670853"/>
          </a:xfrm>
        </p:spPr>
      </p:pic>
      <p:sp>
        <p:nvSpPr>
          <p:cNvPr id="9" name="Segnaposto testo 8"/>
          <p:cNvSpPr>
            <a:spLocks noGrp="1"/>
          </p:cNvSpPr>
          <p:nvPr>
            <p:ph type="body" sz="half" idx="2"/>
          </p:nvPr>
        </p:nvSpPr>
        <p:spPr>
          <a:xfrm>
            <a:off x="6471165" y="1680520"/>
            <a:ext cx="4913527" cy="4753232"/>
          </a:xfrm>
        </p:spPr>
        <p:txBody>
          <a:bodyPr anchor="ctr">
            <a:noAutofit/>
          </a:bodyPr>
          <a:lstStyle/>
          <a:p>
            <a:r>
              <a:rPr lang="it-IT" sz="1600" dirty="0">
                <a:solidFill>
                  <a:schemeClr val="tx1"/>
                </a:solidFill>
              </a:rPr>
              <a:t>Alla Chiesa «realtà di comunione e corresponsabilità» deve essere associata la </a:t>
            </a:r>
            <a:r>
              <a:rPr lang="it-IT" sz="2000" dirty="0">
                <a:solidFill>
                  <a:schemeClr val="tx1"/>
                </a:solidFill>
                <a:latin typeface="Franklin Gothic Demi" panose="020B0703020102020204" pitchFamily="34" charset="0"/>
              </a:rPr>
              <a:t>prospettiva missionaria</a:t>
            </a:r>
            <a:r>
              <a:rPr lang="it-IT" sz="1600" dirty="0">
                <a:solidFill>
                  <a:schemeClr val="tx1"/>
                </a:solidFill>
              </a:rPr>
              <a:t>, da perseguire sia mediante la </a:t>
            </a:r>
            <a:r>
              <a:rPr lang="it-IT" sz="2000" b="1" dirty="0">
                <a:solidFill>
                  <a:schemeClr val="tx1"/>
                </a:solidFill>
                <a:latin typeface="+mj-lt"/>
              </a:rPr>
              <a:t>presenza significativa e dialogante </a:t>
            </a:r>
            <a:r>
              <a:rPr lang="it-IT" sz="1600" dirty="0">
                <a:solidFill>
                  <a:schemeClr val="tx1"/>
                </a:solidFill>
              </a:rPr>
              <a:t>della comunità cristiana negli ambiti di vita degli uomini e delle donne del nostro tempo, sia mediante </a:t>
            </a:r>
            <a:r>
              <a:rPr lang="it-IT" sz="2000" dirty="0">
                <a:solidFill>
                  <a:schemeClr val="tx1"/>
                </a:solidFill>
                <a:latin typeface="Franklin Gothic Demi" panose="020B0703020102020204" pitchFamily="34" charset="0"/>
              </a:rPr>
              <a:t>un modo di essere comunità credente</a:t>
            </a:r>
            <a:r>
              <a:rPr lang="it-IT" sz="1600" dirty="0">
                <a:solidFill>
                  <a:schemeClr val="tx1"/>
                </a:solidFill>
              </a:rPr>
              <a:t>, capace di esercitare nei confronti di tutti i fratelli e le sorelle </a:t>
            </a:r>
            <a:r>
              <a:rPr lang="it-IT" sz="2000" b="1" dirty="0">
                <a:solidFill>
                  <a:schemeClr val="tx1"/>
                </a:solidFill>
                <a:latin typeface="+mj-lt"/>
              </a:rPr>
              <a:t>una reale forza attrattiva</a:t>
            </a:r>
            <a:r>
              <a:rPr lang="it-IT" sz="1600" dirty="0">
                <a:solidFill>
                  <a:schemeClr val="tx1"/>
                </a:solidFill>
              </a:rPr>
              <a:t>. </a:t>
            </a:r>
          </a:p>
          <a:p>
            <a:r>
              <a:rPr lang="it-IT" sz="1600" dirty="0">
                <a:solidFill>
                  <a:schemeClr val="tx1"/>
                </a:solidFill>
              </a:rPr>
              <a:t>Al servizio della prima dimensione si pongono, in particolare, </a:t>
            </a:r>
            <a:r>
              <a:rPr lang="it-IT" sz="2000" dirty="0">
                <a:solidFill>
                  <a:schemeClr val="tx1"/>
                </a:solidFill>
                <a:latin typeface="Franklin Gothic Demi" panose="020B0703020102020204" pitchFamily="34" charset="0"/>
              </a:rPr>
              <a:t>le ASD</a:t>
            </a:r>
            <a:r>
              <a:rPr lang="it-IT" sz="1600" dirty="0">
                <a:solidFill>
                  <a:schemeClr val="tx1"/>
                </a:solidFill>
              </a:rPr>
              <a:t>,</a:t>
            </a:r>
            <a:r>
              <a:rPr lang="it-IT" sz="1600" dirty="0">
                <a:solidFill>
                  <a:schemeClr val="tx1"/>
                </a:solidFill>
                <a:latin typeface="Franklin Gothic Demi" panose="020B0703020102020204" pitchFamily="34" charset="0"/>
              </a:rPr>
              <a:t> </a:t>
            </a:r>
            <a:r>
              <a:rPr lang="it-IT" sz="1600" dirty="0">
                <a:solidFill>
                  <a:schemeClr val="tx1"/>
                </a:solidFill>
              </a:rPr>
              <a:t>sollecitando la presenza di testimoni della fede nel più ampio contesto del decanato, mentre la seconda dimensione concerne soprattutto la vita delle comunità pastorali e delle parrocchie e, in esse, </a:t>
            </a:r>
            <a:r>
              <a:rPr lang="it-IT" sz="2000" dirty="0">
                <a:solidFill>
                  <a:schemeClr val="tx1"/>
                </a:solidFill>
                <a:latin typeface="Franklin Gothic Demi" panose="020B0703020102020204" pitchFamily="34" charset="0"/>
              </a:rPr>
              <a:t>il discernimento operato nei consigli</a:t>
            </a:r>
            <a:r>
              <a:rPr lang="it-IT" sz="1600" dirty="0">
                <a:solidFill>
                  <a:schemeClr val="tx1"/>
                </a:solidFill>
                <a:latin typeface="Franklin Gothic Demi" panose="020B0703020102020204" pitchFamily="34" charset="0"/>
              </a:rPr>
              <a:t> </a:t>
            </a:r>
            <a:r>
              <a:rPr lang="it-IT" sz="1600" dirty="0">
                <a:solidFill>
                  <a:schemeClr val="tx1"/>
                </a:solidFill>
              </a:rPr>
              <a:t>di comunità pastorale e parrocchiali.</a:t>
            </a:r>
          </a:p>
        </p:txBody>
      </p:sp>
    </p:spTree>
    <p:extLst>
      <p:ext uri="{BB962C8B-B14F-4D97-AF65-F5344CB8AC3E}">
        <p14:creationId xmlns:p14="http://schemas.microsoft.com/office/powerpoint/2010/main" val="13801758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7B7EFD05-5F12-420E-8AEF-74D5EF9D58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6" name="Freeform 11">
              <a:extLst>
                <a:ext uri="{FF2B5EF4-FFF2-40B4-BE49-F238E27FC236}">
                  <a16:creationId xmlns:a16="http://schemas.microsoft.com/office/drawing/2014/main" id="{6B6786B7-9BA0-488B-8C6B-1C5BB4E2A5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7" name="Freeform 12">
              <a:extLst>
                <a:ext uri="{FF2B5EF4-FFF2-40B4-BE49-F238E27FC236}">
                  <a16:creationId xmlns:a16="http://schemas.microsoft.com/office/drawing/2014/main" id="{ACF6C842-D596-43D3-B584-5672E0D331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8" name="Freeform 13">
              <a:extLst>
                <a:ext uri="{FF2B5EF4-FFF2-40B4-BE49-F238E27FC236}">
                  <a16:creationId xmlns:a16="http://schemas.microsoft.com/office/drawing/2014/main" id="{6DF84F3E-35FA-497B-B6FA-F453E82F32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9" name="Freeform 14">
              <a:extLst>
                <a:ext uri="{FF2B5EF4-FFF2-40B4-BE49-F238E27FC236}">
                  <a16:creationId xmlns:a16="http://schemas.microsoft.com/office/drawing/2014/main" id="{2846D7FA-E05C-448E-B156-F77C205A14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0" name="Freeform 15">
              <a:extLst>
                <a:ext uri="{FF2B5EF4-FFF2-40B4-BE49-F238E27FC236}">
                  <a16:creationId xmlns:a16="http://schemas.microsoft.com/office/drawing/2014/main" id="{E269AD3A-E6B6-4322-A013-276CBC1B08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1" name="Freeform 16">
              <a:extLst>
                <a:ext uri="{FF2B5EF4-FFF2-40B4-BE49-F238E27FC236}">
                  <a16:creationId xmlns:a16="http://schemas.microsoft.com/office/drawing/2014/main" id="{CEFB9F00-6239-4BF6-B439-D16231B240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22" name="Freeform 17">
              <a:extLst>
                <a:ext uri="{FF2B5EF4-FFF2-40B4-BE49-F238E27FC236}">
                  <a16:creationId xmlns:a16="http://schemas.microsoft.com/office/drawing/2014/main" id="{74D1DDDB-FC85-40C5-9225-06312C4515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23" name="Freeform 18">
              <a:extLst>
                <a:ext uri="{FF2B5EF4-FFF2-40B4-BE49-F238E27FC236}">
                  <a16:creationId xmlns:a16="http://schemas.microsoft.com/office/drawing/2014/main" id="{E9217709-40C1-4F4A-AB69-8A693608AB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24" name="Freeform 19">
              <a:extLst>
                <a:ext uri="{FF2B5EF4-FFF2-40B4-BE49-F238E27FC236}">
                  <a16:creationId xmlns:a16="http://schemas.microsoft.com/office/drawing/2014/main" id="{ACCD26D6-BC97-43F5-B803-5838985FCC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25" name="Freeform 20">
              <a:extLst>
                <a:ext uri="{FF2B5EF4-FFF2-40B4-BE49-F238E27FC236}">
                  <a16:creationId xmlns:a16="http://schemas.microsoft.com/office/drawing/2014/main" id="{8136022F-2988-42E2-90E1-617D189FF1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6" name="Freeform 21">
              <a:extLst>
                <a:ext uri="{FF2B5EF4-FFF2-40B4-BE49-F238E27FC236}">
                  <a16:creationId xmlns:a16="http://schemas.microsoft.com/office/drawing/2014/main" id="{03859925-85FA-4D69-A0AB-6F827E3B5C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7" name="Freeform 22">
              <a:extLst>
                <a:ext uri="{FF2B5EF4-FFF2-40B4-BE49-F238E27FC236}">
                  <a16:creationId xmlns:a16="http://schemas.microsoft.com/office/drawing/2014/main" id="{BAE65FC7-970A-4DCC-9FB4-CF0F7496A9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9" name="Group 28">
            <a:extLst>
              <a:ext uri="{FF2B5EF4-FFF2-40B4-BE49-F238E27FC236}">
                <a16:creationId xmlns:a16="http://schemas.microsoft.com/office/drawing/2014/main" id="{B64F33C7-E158-4057-87E7-6F42AA6D034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157"/>
            <a:ext cx="2356675" cy="6853096"/>
            <a:chOff x="6627813" y="195610"/>
            <a:chExt cx="1952625" cy="5678141"/>
          </a:xfrm>
        </p:grpSpPr>
        <p:sp>
          <p:nvSpPr>
            <p:cNvPr id="30" name="Freeform 27">
              <a:extLst>
                <a:ext uri="{FF2B5EF4-FFF2-40B4-BE49-F238E27FC236}">
                  <a16:creationId xmlns:a16="http://schemas.microsoft.com/office/drawing/2014/main" id="{26714E66-FCC0-42F6-B127-0F91203BC5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31" name="Freeform 28">
              <a:extLst>
                <a:ext uri="{FF2B5EF4-FFF2-40B4-BE49-F238E27FC236}">
                  <a16:creationId xmlns:a16="http://schemas.microsoft.com/office/drawing/2014/main" id="{7E0BD3C9-F0D9-4A53-87DF-71D17D328D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32" name="Freeform 29">
              <a:extLst>
                <a:ext uri="{FF2B5EF4-FFF2-40B4-BE49-F238E27FC236}">
                  <a16:creationId xmlns:a16="http://schemas.microsoft.com/office/drawing/2014/main" id="{DFA9FE4C-FCED-4A9A-9E43-358EB75011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33" name="Freeform 30">
              <a:extLst>
                <a:ext uri="{FF2B5EF4-FFF2-40B4-BE49-F238E27FC236}">
                  <a16:creationId xmlns:a16="http://schemas.microsoft.com/office/drawing/2014/main" id="{E5D5BB28-15EC-4D32-9C05-C2206AF9E2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34" name="Freeform 31">
              <a:extLst>
                <a:ext uri="{FF2B5EF4-FFF2-40B4-BE49-F238E27FC236}">
                  <a16:creationId xmlns:a16="http://schemas.microsoft.com/office/drawing/2014/main" id="{06210E9D-4080-4566-B32A-3A8BE356F8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35" name="Freeform 32">
              <a:extLst>
                <a:ext uri="{FF2B5EF4-FFF2-40B4-BE49-F238E27FC236}">
                  <a16:creationId xmlns:a16="http://schemas.microsoft.com/office/drawing/2014/main" id="{894D3505-0982-40B2-8131-1B6BFF2736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6" name="Freeform 33">
              <a:extLst>
                <a:ext uri="{FF2B5EF4-FFF2-40B4-BE49-F238E27FC236}">
                  <a16:creationId xmlns:a16="http://schemas.microsoft.com/office/drawing/2014/main" id="{11598CAB-0965-48D6-999C-91450C50DE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7" name="Freeform 34">
              <a:extLst>
                <a:ext uri="{FF2B5EF4-FFF2-40B4-BE49-F238E27FC236}">
                  <a16:creationId xmlns:a16="http://schemas.microsoft.com/office/drawing/2014/main" id="{29E94126-468A-4060-BCBC-DC3806A46F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8" name="Freeform 35">
              <a:extLst>
                <a:ext uri="{FF2B5EF4-FFF2-40B4-BE49-F238E27FC236}">
                  <a16:creationId xmlns:a16="http://schemas.microsoft.com/office/drawing/2014/main" id="{438F3422-C112-405B-B955-7B16907214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9" name="Freeform 36">
              <a:extLst>
                <a:ext uri="{FF2B5EF4-FFF2-40B4-BE49-F238E27FC236}">
                  <a16:creationId xmlns:a16="http://schemas.microsoft.com/office/drawing/2014/main" id="{C99C65FC-23C1-4B1D-A385-29B46619D2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40" name="Freeform 37">
              <a:extLst>
                <a:ext uri="{FF2B5EF4-FFF2-40B4-BE49-F238E27FC236}">
                  <a16:creationId xmlns:a16="http://schemas.microsoft.com/office/drawing/2014/main" id="{53D192C3-5E79-4B85-98D0-8F6C681CDC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41" name="Freeform 38">
              <a:extLst>
                <a:ext uri="{FF2B5EF4-FFF2-40B4-BE49-F238E27FC236}">
                  <a16:creationId xmlns:a16="http://schemas.microsoft.com/office/drawing/2014/main" id="{8709C0CF-D42A-4EE0-9C30-B0B72C69AD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43" name="Rectangle 42">
            <a:extLst>
              <a:ext uri="{FF2B5EF4-FFF2-40B4-BE49-F238E27FC236}">
                <a16:creationId xmlns:a16="http://schemas.microsoft.com/office/drawing/2014/main" id="{B8FE8EF1-7AF2-4864-A8DE-7EE3481DA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45" name="Freeform 11">
            <a:extLst>
              <a:ext uri="{FF2B5EF4-FFF2-40B4-BE49-F238E27FC236}">
                <a16:creationId xmlns:a16="http://schemas.microsoft.com/office/drawing/2014/main" id="{5B3CCFC9-E82D-444E-9621-FE5F95E679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3" name="Titolo 2">
            <a:extLst>
              <a:ext uri="{FF2B5EF4-FFF2-40B4-BE49-F238E27FC236}">
                <a16:creationId xmlns:a16="http://schemas.microsoft.com/office/drawing/2014/main" id="{E8B70603-5244-3547-8953-C96BF03DA8F6}"/>
              </a:ext>
            </a:extLst>
          </p:cNvPr>
          <p:cNvSpPr>
            <a:spLocks noGrp="1"/>
          </p:cNvSpPr>
          <p:nvPr>
            <p:ph type="title"/>
          </p:nvPr>
        </p:nvSpPr>
        <p:spPr>
          <a:xfrm>
            <a:off x="1717403" y="501762"/>
            <a:ext cx="4246669" cy="874849"/>
          </a:xfrm>
          <a:noFill/>
        </p:spPr>
        <p:txBody>
          <a:bodyPr vert="horz" lIns="91440" tIns="45720" rIns="91440" bIns="45720" rtlCol="0" anchor="t">
            <a:noAutofit/>
          </a:bodyPr>
          <a:lstStyle/>
          <a:p>
            <a:r>
              <a:rPr lang="en-US" sz="2800" dirty="0"/>
              <a:t>n. 6 </a:t>
            </a:r>
            <a:br>
              <a:rPr lang="en-US" sz="2800" dirty="0"/>
            </a:br>
            <a:r>
              <a:rPr lang="en-US" sz="2800" dirty="0"/>
              <a:t>Progetto pastorale</a:t>
            </a:r>
          </a:p>
        </p:txBody>
      </p:sp>
      <p:sp>
        <p:nvSpPr>
          <p:cNvPr id="9" name="Segnaposto testo 8"/>
          <p:cNvSpPr>
            <a:spLocks noGrp="1"/>
          </p:cNvSpPr>
          <p:nvPr>
            <p:ph type="body" sz="half" idx="2"/>
          </p:nvPr>
        </p:nvSpPr>
        <p:spPr>
          <a:xfrm>
            <a:off x="1683957" y="1897040"/>
            <a:ext cx="4280115" cy="4260102"/>
          </a:xfrm>
        </p:spPr>
        <p:txBody>
          <a:bodyPr vert="horz" lIns="91440" tIns="45720" rIns="91440" bIns="45720" rtlCol="0">
            <a:noAutofit/>
          </a:bodyPr>
          <a:lstStyle/>
          <a:p>
            <a:pPr>
              <a:lnSpc>
                <a:spcPct val="90000"/>
              </a:lnSpc>
            </a:pPr>
            <a:r>
              <a:rPr lang="en-US" sz="1600" dirty="0">
                <a:solidFill>
                  <a:srgbClr val="000000"/>
                </a:solidFill>
              </a:rPr>
              <a:t>La vita e l’azione pastorale della parrocchia e della comunità pastorale </a:t>
            </a:r>
            <a:r>
              <a:rPr lang="en-US" sz="2000" b="1" dirty="0">
                <a:solidFill>
                  <a:srgbClr val="000000"/>
                </a:solidFill>
                <a:latin typeface="+mj-lt"/>
              </a:rPr>
              <a:t>non </a:t>
            </a:r>
            <a:r>
              <a:rPr lang="en-US" sz="2000" b="1" dirty="0" err="1">
                <a:solidFill>
                  <a:srgbClr val="000000"/>
                </a:solidFill>
                <a:latin typeface="+mj-lt"/>
              </a:rPr>
              <a:t>sono</a:t>
            </a:r>
            <a:r>
              <a:rPr lang="en-US" sz="2000" b="1" dirty="0">
                <a:solidFill>
                  <a:srgbClr val="000000"/>
                </a:solidFill>
                <a:latin typeface="+mj-lt"/>
              </a:rPr>
              <a:t> </a:t>
            </a:r>
            <a:r>
              <a:rPr lang="en-US" sz="2000" b="1" dirty="0" err="1">
                <a:solidFill>
                  <a:srgbClr val="000000"/>
                </a:solidFill>
                <a:latin typeface="+mj-lt"/>
              </a:rPr>
              <a:t>lasciate</a:t>
            </a:r>
            <a:r>
              <a:rPr lang="en-US" sz="2000" b="1" dirty="0">
                <a:solidFill>
                  <a:srgbClr val="000000"/>
                </a:solidFill>
                <a:latin typeface="+mj-lt"/>
              </a:rPr>
              <a:t> al </a:t>
            </a:r>
            <a:r>
              <a:rPr lang="en-US" sz="2000" b="1" dirty="0" err="1">
                <a:solidFill>
                  <a:srgbClr val="000000"/>
                </a:solidFill>
                <a:latin typeface="+mj-lt"/>
              </a:rPr>
              <a:t>caso</a:t>
            </a:r>
            <a:r>
              <a:rPr lang="en-US" sz="1600" b="1" dirty="0">
                <a:solidFill>
                  <a:srgbClr val="000000"/>
                </a:solidFill>
                <a:latin typeface="+mj-lt"/>
              </a:rPr>
              <a:t> </a:t>
            </a:r>
            <a:r>
              <a:rPr lang="en-US" sz="1600" dirty="0">
                <a:solidFill>
                  <a:srgbClr val="000000"/>
                </a:solidFill>
              </a:rPr>
              <a:t>o al </a:t>
            </a:r>
            <a:r>
              <a:rPr lang="en-US" sz="1600" dirty="0" err="1">
                <a:solidFill>
                  <a:srgbClr val="000000"/>
                </a:solidFill>
              </a:rPr>
              <a:t>succedersi</a:t>
            </a:r>
            <a:r>
              <a:rPr lang="en-US" sz="1600" dirty="0">
                <a:solidFill>
                  <a:srgbClr val="000000"/>
                </a:solidFill>
              </a:rPr>
              <a:t> </a:t>
            </a:r>
            <a:r>
              <a:rPr lang="en-US" sz="1600" dirty="0" err="1">
                <a:solidFill>
                  <a:srgbClr val="000000"/>
                </a:solidFill>
              </a:rPr>
              <a:t>estemporaneo</a:t>
            </a:r>
            <a:r>
              <a:rPr lang="en-US" sz="1600" dirty="0">
                <a:solidFill>
                  <a:srgbClr val="000000"/>
                </a:solidFill>
              </a:rPr>
              <a:t> di </a:t>
            </a:r>
            <a:r>
              <a:rPr lang="en-US" sz="1600" dirty="0" err="1">
                <a:solidFill>
                  <a:srgbClr val="000000"/>
                </a:solidFill>
              </a:rPr>
              <a:t>iniziative</a:t>
            </a:r>
            <a:r>
              <a:rPr lang="en-US" sz="1600" dirty="0">
                <a:solidFill>
                  <a:srgbClr val="000000"/>
                </a:solidFill>
              </a:rPr>
              <a:t> </a:t>
            </a:r>
            <a:r>
              <a:rPr lang="en-US" sz="1600" dirty="0" err="1">
                <a:solidFill>
                  <a:srgbClr val="000000"/>
                </a:solidFill>
              </a:rPr>
              <a:t>dovute</a:t>
            </a:r>
            <a:r>
              <a:rPr lang="en-US" sz="1600" dirty="0">
                <a:solidFill>
                  <a:srgbClr val="000000"/>
                </a:solidFill>
              </a:rPr>
              <a:t> </a:t>
            </a:r>
            <a:r>
              <a:rPr lang="en-US" sz="1600" dirty="0" err="1">
                <a:solidFill>
                  <a:srgbClr val="000000"/>
                </a:solidFill>
              </a:rPr>
              <a:t>alla</a:t>
            </a:r>
            <a:r>
              <a:rPr lang="en-US" sz="1600" dirty="0">
                <a:solidFill>
                  <a:srgbClr val="000000"/>
                </a:solidFill>
              </a:rPr>
              <a:t> </a:t>
            </a:r>
            <a:r>
              <a:rPr lang="en-US" sz="1600" dirty="0" err="1">
                <a:solidFill>
                  <a:srgbClr val="000000"/>
                </a:solidFill>
              </a:rPr>
              <a:t>buona</a:t>
            </a:r>
            <a:r>
              <a:rPr lang="en-US" sz="1600" dirty="0">
                <a:solidFill>
                  <a:srgbClr val="000000"/>
                </a:solidFill>
              </a:rPr>
              <a:t> </a:t>
            </a:r>
            <a:r>
              <a:rPr lang="en-US" sz="1600" dirty="0" err="1">
                <a:solidFill>
                  <a:srgbClr val="000000"/>
                </a:solidFill>
              </a:rPr>
              <a:t>volontà</a:t>
            </a:r>
            <a:r>
              <a:rPr lang="en-US" sz="1600" dirty="0">
                <a:solidFill>
                  <a:srgbClr val="000000"/>
                </a:solidFill>
              </a:rPr>
              <a:t> dei </a:t>
            </a:r>
            <a:r>
              <a:rPr lang="en-US" sz="1600" dirty="0" err="1">
                <a:solidFill>
                  <a:srgbClr val="000000"/>
                </a:solidFill>
              </a:rPr>
              <a:t>sacerdoti</a:t>
            </a:r>
            <a:r>
              <a:rPr lang="en-US" sz="1600" dirty="0">
                <a:solidFill>
                  <a:srgbClr val="000000"/>
                </a:solidFill>
              </a:rPr>
              <a:t> o di </a:t>
            </a:r>
            <a:r>
              <a:rPr lang="en-US" sz="1600" dirty="0" err="1">
                <a:solidFill>
                  <a:srgbClr val="000000"/>
                </a:solidFill>
              </a:rPr>
              <a:t>alcuni</a:t>
            </a:r>
            <a:r>
              <a:rPr lang="en-US" sz="1600" dirty="0">
                <a:solidFill>
                  <a:srgbClr val="000000"/>
                </a:solidFill>
              </a:rPr>
              <a:t> </a:t>
            </a:r>
            <a:r>
              <a:rPr lang="en-US" sz="1600" dirty="0" err="1">
                <a:solidFill>
                  <a:srgbClr val="000000"/>
                </a:solidFill>
              </a:rPr>
              <a:t>fedeli</a:t>
            </a:r>
            <a:r>
              <a:rPr lang="en-US" sz="1600" dirty="0">
                <a:solidFill>
                  <a:srgbClr val="000000"/>
                </a:solidFill>
              </a:rPr>
              <a:t>, o a </a:t>
            </a:r>
            <a:r>
              <a:rPr lang="en-US" sz="1600" dirty="0" err="1">
                <a:solidFill>
                  <a:srgbClr val="000000"/>
                </a:solidFill>
              </a:rPr>
              <a:t>gruppi</a:t>
            </a:r>
            <a:r>
              <a:rPr lang="en-US" sz="1600" dirty="0">
                <a:solidFill>
                  <a:srgbClr val="000000"/>
                </a:solidFill>
              </a:rPr>
              <a:t> e </a:t>
            </a:r>
            <a:r>
              <a:rPr lang="en-US" sz="1600" dirty="0" err="1">
                <a:solidFill>
                  <a:srgbClr val="000000"/>
                </a:solidFill>
              </a:rPr>
              <a:t>realtà</a:t>
            </a:r>
            <a:r>
              <a:rPr lang="en-US" sz="1600" dirty="0">
                <a:solidFill>
                  <a:srgbClr val="000000"/>
                </a:solidFill>
              </a:rPr>
              <a:t> di </a:t>
            </a:r>
            <a:r>
              <a:rPr lang="en-US" sz="1600" dirty="0" err="1">
                <a:solidFill>
                  <a:srgbClr val="000000"/>
                </a:solidFill>
              </a:rPr>
              <a:t>vario</a:t>
            </a:r>
            <a:r>
              <a:rPr lang="en-US" sz="1600" dirty="0">
                <a:solidFill>
                  <a:srgbClr val="000000"/>
                </a:solidFill>
              </a:rPr>
              <a:t> </a:t>
            </a:r>
            <a:r>
              <a:rPr lang="en-US" sz="1600" dirty="0" err="1">
                <a:solidFill>
                  <a:srgbClr val="000000"/>
                </a:solidFill>
              </a:rPr>
              <a:t>genere</a:t>
            </a:r>
            <a:r>
              <a:rPr lang="en-US" sz="1600" dirty="0">
                <a:solidFill>
                  <a:srgbClr val="000000"/>
                </a:solidFill>
              </a:rPr>
              <a:t> </a:t>
            </a:r>
            <a:r>
              <a:rPr lang="en-US" sz="1600" dirty="0" err="1">
                <a:solidFill>
                  <a:srgbClr val="000000"/>
                </a:solidFill>
              </a:rPr>
              <a:t>presenti</a:t>
            </a:r>
            <a:r>
              <a:rPr lang="en-US" sz="1600" dirty="0">
                <a:solidFill>
                  <a:srgbClr val="000000"/>
                </a:solidFill>
              </a:rPr>
              <a:t> </a:t>
            </a:r>
            <a:r>
              <a:rPr lang="en-US" sz="1600" dirty="0" err="1">
                <a:solidFill>
                  <a:srgbClr val="000000"/>
                </a:solidFill>
              </a:rPr>
              <a:t>nell’ambito</a:t>
            </a:r>
            <a:r>
              <a:rPr lang="en-US" sz="1600" dirty="0">
                <a:solidFill>
                  <a:srgbClr val="000000"/>
                </a:solidFill>
              </a:rPr>
              <a:t> della parrocchia. </a:t>
            </a:r>
          </a:p>
          <a:p>
            <a:pPr>
              <a:lnSpc>
                <a:spcPct val="90000"/>
              </a:lnSpc>
            </a:pPr>
            <a:r>
              <a:rPr lang="en-US" sz="1600" dirty="0" err="1">
                <a:solidFill>
                  <a:srgbClr val="000000"/>
                </a:solidFill>
              </a:rPr>
              <a:t>Va</a:t>
            </a:r>
            <a:r>
              <a:rPr lang="en-US" sz="1600" dirty="0">
                <a:solidFill>
                  <a:srgbClr val="000000"/>
                </a:solidFill>
              </a:rPr>
              <a:t> </a:t>
            </a:r>
            <a:r>
              <a:rPr lang="en-US" sz="1600" dirty="0" err="1">
                <a:solidFill>
                  <a:srgbClr val="000000"/>
                </a:solidFill>
              </a:rPr>
              <a:t>salvaguardata</a:t>
            </a:r>
            <a:r>
              <a:rPr lang="en-US" sz="1600" dirty="0">
                <a:solidFill>
                  <a:srgbClr val="000000"/>
                </a:solidFill>
              </a:rPr>
              <a:t> </a:t>
            </a:r>
            <a:r>
              <a:rPr lang="en-US" sz="2000" b="1" dirty="0" err="1">
                <a:solidFill>
                  <a:srgbClr val="000000"/>
                </a:solidFill>
                <a:latin typeface="+mj-lt"/>
              </a:rPr>
              <a:t>l’unità</a:t>
            </a:r>
            <a:r>
              <a:rPr lang="en-US" sz="2000" b="1" dirty="0">
                <a:solidFill>
                  <a:srgbClr val="000000"/>
                </a:solidFill>
                <a:latin typeface="+mj-lt"/>
              </a:rPr>
              <a:t> </a:t>
            </a:r>
            <a:r>
              <a:rPr lang="en-US" sz="2000" b="1" dirty="0" err="1">
                <a:solidFill>
                  <a:srgbClr val="000000"/>
                </a:solidFill>
                <a:latin typeface="+mj-lt"/>
              </a:rPr>
              <a:t>dell’azione</a:t>
            </a:r>
            <a:r>
              <a:rPr lang="en-US" sz="2000" b="1" dirty="0">
                <a:solidFill>
                  <a:srgbClr val="000000"/>
                </a:solidFill>
                <a:latin typeface="+mj-lt"/>
              </a:rPr>
              <a:t> pastorale </a:t>
            </a:r>
            <a:r>
              <a:rPr lang="en-US" sz="1600" dirty="0">
                <a:solidFill>
                  <a:srgbClr val="000000"/>
                </a:solidFill>
              </a:rPr>
              <a:t>e </a:t>
            </a:r>
            <a:r>
              <a:rPr lang="en-US" sz="1600" dirty="0" err="1">
                <a:solidFill>
                  <a:srgbClr val="000000"/>
                </a:solidFill>
              </a:rPr>
              <a:t>l’oggettività</a:t>
            </a:r>
            <a:r>
              <a:rPr lang="en-US" sz="1600" dirty="0">
                <a:solidFill>
                  <a:srgbClr val="000000"/>
                </a:solidFill>
              </a:rPr>
              <a:t> della </a:t>
            </a:r>
            <a:r>
              <a:rPr lang="en-US" sz="1600" dirty="0" err="1">
                <a:solidFill>
                  <a:srgbClr val="000000"/>
                </a:solidFill>
              </a:rPr>
              <a:t>stessa</a:t>
            </a:r>
            <a:r>
              <a:rPr lang="en-US" sz="1600" dirty="0">
                <a:solidFill>
                  <a:srgbClr val="000000"/>
                </a:solidFill>
                <a:latin typeface="+mj-lt"/>
              </a:rPr>
              <a:t>: </a:t>
            </a:r>
            <a:r>
              <a:rPr lang="en-US" sz="2000" b="1" dirty="0">
                <a:solidFill>
                  <a:srgbClr val="000000"/>
                </a:solidFill>
                <a:latin typeface="+mj-lt"/>
              </a:rPr>
              <a:t>la </a:t>
            </a:r>
            <a:r>
              <a:rPr lang="en-US" sz="2000" b="1" dirty="0" err="1">
                <a:solidFill>
                  <a:srgbClr val="000000"/>
                </a:solidFill>
                <a:latin typeface="+mj-lt"/>
              </a:rPr>
              <a:t>proposta</a:t>
            </a:r>
            <a:r>
              <a:rPr lang="en-US" sz="2000" b="1" dirty="0">
                <a:solidFill>
                  <a:srgbClr val="000000"/>
                </a:solidFill>
                <a:latin typeface="+mj-lt"/>
              </a:rPr>
              <a:t> pastorale è </a:t>
            </a:r>
            <a:r>
              <a:rPr lang="en-US" sz="2000" b="1" dirty="0" err="1">
                <a:solidFill>
                  <a:srgbClr val="000000"/>
                </a:solidFill>
                <a:latin typeface="+mj-lt"/>
              </a:rPr>
              <a:t>l’anno</a:t>
            </a:r>
            <a:r>
              <a:rPr lang="en-US" sz="2000" b="1" dirty="0">
                <a:solidFill>
                  <a:srgbClr val="000000"/>
                </a:solidFill>
                <a:latin typeface="+mj-lt"/>
              </a:rPr>
              <a:t> </a:t>
            </a:r>
            <a:r>
              <a:rPr lang="en-US" sz="2000" b="1" dirty="0" err="1">
                <a:solidFill>
                  <a:srgbClr val="000000"/>
                </a:solidFill>
                <a:latin typeface="+mj-lt"/>
              </a:rPr>
              <a:t>liturgico</a:t>
            </a:r>
            <a:r>
              <a:rPr lang="en-US" sz="1600" dirty="0">
                <a:solidFill>
                  <a:srgbClr val="000000"/>
                </a:solidFill>
                <a:latin typeface="+mj-lt"/>
              </a:rPr>
              <a:t>».</a:t>
            </a:r>
          </a:p>
          <a:p>
            <a:pPr>
              <a:lnSpc>
                <a:spcPct val="90000"/>
              </a:lnSpc>
            </a:pPr>
            <a:r>
              <a:rPr lang="it-IT" sz="1600" dirty="0">
                <a:solidFill>
                  <a:schemeClr val="tx1"/>
                </a:solidFill>
              </a:rPr>
              <a:t>Il </a:t>
            </a:r>
            <a:r>
              <a:rPr lang="it-IT" sz="1600" i="1" dirty="0">
                <a:solidFill>
                  <a:schemeClr val="tx1"/>
                </a:solidFill>
              </a:rPr>
              <a:t>Direttorio per le comunità pastorali </a:t>
            </a:r>
            <a:r>
              <a:rPr lang="it-IT" sz="1600" dirty="0">
                <a:solidFill>
                  <a:schemeClr val="tx1"/>
                </a:solidFill>
              </a:rPr>
              <a:t>invita a delineare </a:t>
            </a:r>
            <a:r>
              <a:rPr lang="it-IT" sz="2000" b="1" dirty="0">
                <a:solidFill>
                  <a:schemeClr val="tx1"/>
                </a:solidFill>
                <a:latin typeface="+mj-lt"/>
              </a:rPr>
              <a:t>uno sguardo sul futuro</a:t>
            </a:r>
            <a:r>
              <a:rPr lang="it-IT" sz="1600" dirty="0">
                <a:solidFill>
                  <a:schemeClr val="tx1"/>
                </a:solidFill>
              </a:rPr>
              <a:t>, secondo una prospettiva «condivisa nel consiglio pastorale e </a:t>
            </a:r>
            <a:r>
              <a:rPr lang="it-IT" sz="2000" dirty="0">
                <a:solidFill>
                  <a:schemeClr val="tx1"/>
                </a:solidFill>
              </a:rPr>
              <a:t>disposta a</a:t>
            </a:r>
            <a:r>
              <a:rPr lang="it-IT" sz="2000" b="1" dirty="0">
                <a:solidFill>
                  <a:schemeClr val="tx1"/>
                </a:solidFill>
              </a:rPr>
              <a:t> </a:t>
            </a:r>
            <a:r>
              <a:rPr lang="it-IT" sz="2000" b="1" dirty="0">
                <a:solidFill>
                  <a:schemeClr val="tx1"/>
                </a:solidFill>
                <a:latin typeface="+mj-lt"/>
              </a:rPr>
              <a:t>una verifica periodica </a:t>
            </a:r>
            <a:r>
              <a:rPr lang="it-IT" sz="1600" dirty="0">
                <a:solidFill>
                  <a:schemeClr val="tx1"/>
                </a:solidFill>
              </a:rPr>
              <a:t>(che consenta anche di riconoscere le priorità non affrontate).</a:t>
            </a:r>
            <a:endParaRPr lang="en-US" sz="1200" dirty="0">
              <a:solidFill>
                <a:schemeClr val="tx1"/>
              </a:solidFill>
            </a:endParaRPr>
          </a:p>
        </p:txBody>
      </p:sp>
      <p:pic>
        <p:nvPicPr>
          <p:cNvPr id="10" name="Segnaposto contenuto 9" descr="Immagine che contiene disegno, cartone animato, illustrazione, Arte bambini&#10;&#10;Descrizione generata automaticamente">
            <a:extLst>
              <a:ext uri="{FF2B5EF4-FFF2-40B4-BE49-F238E27FC236}">
                <a16:creationId xmlns:a16="http://schemas.microsoft.com/office/drawing/2014/main" id="{437744AF-8E39-684D-946C-F04DF986EE80}"/>
              </a:ext>
            </a:extLst>
          </p:cNvPr>
          <p:cNvPicPr>
            <a:picLocks noGrp="1" noChangeAspect="1"/>
          </p:cNvPicPr>
          <p:nvPr>
            <p:ph idx="1"/>
          </p:nvPr>
        </p:nvPicPr>
        <p:blipFill rotWithShape="1">
          <a:blip r:embed="rId2"/>
          <a:srcRect l="4115" r="4128"/>
          <a:stretch/>
        </p:blipFill>
        <p:spPr>
          <a:xfrm>
            <a:off x="6231576" y="1853514"/>
            <a:ext cx="5423671" cy="4347425"/>
          </a:xfrm>
          <a:prstGeom prst="rect">
            <a:avLst/>
          </a:prstGeom>
        </p:spPr>
      </p:pic>
    </p:spTree>
    <p:extLst>
      <p:ext uri="{BB962C8B-B14F-4D97-AF65-F5344CB8AC3E}">
        <p14:creationId xmlns:p14="http://schemas.microsoft.com/office/powerpoint/2010/main" val="15745954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title"/>
          </p:nvPr>
        </p:nvSpPr>
        <p:spPr>
          <a:xfrm>
            <a:off x="2245477" y="460089"/>
            <a:ext cx="3850523" cy="1066042"/>
          </a:xfrm>
          <a:noFill/>
        </p:spPr>
        <p:txBody>
          <a:bodyPr>
            <a:noAutofit/>
          </a:bodyPr>
          <a:lstStyle/>
          <a:p>
            <a:r>
              <a:rPr lang="it-IT" sz="2800" dirty="0"/>
              <a:t>n. 7  </a:t>
            </a:r>
            <a:br>
              <a:rPr lang="it-IT" sz="2800" dirty="0"/>
            </a:br>
            <a:r>
              <a:rPr lang="it-IT" sz="2800" dirty="0"/>
              <a:t>La ‘natura’ dei Consigli</a:t>
            </a:r>
          </a:p>
        </p:txBody>
      </p:sp>
      <p:sp>
        <p:nvSpPr>
          <p:cNvPr id="9" name="Segnaposto testo 8"/>
          <p:cNvSpPr>
            <a:spLocks noGrp="1"/>
          </p:cNvSpPr>
          <p:nvPr>
            <p:ph type="body" sz="half" idx="2"/>
          </p:nvPr>
        </p:nvSpPr>
        <p:spPr>
          <a:xfrm>
            <a:off x="6741994" y="559558"/>
            <a:ext cx="4790364" cy="6045958"/>
          </a:xfrm>
        </p:spPr>
        <p:txBody>
          <a:bodyPr anchor="ctr">
            <a:noAutofit/>
          </a:bodyPr>
          <a:lstStyle/>
          <a:p>
            <a:pPr marL="342900" indent="-342900">
              <a:buClr>
                <a:schemeClr val="accent2">
                  <a:lumMod val="75000"/>
                </a:schemeClr>
              </a:buClr>
              <a:buSzPct val="120000"/>
              <a:buFont typeface="+mj-lt"/>
              <a:buAutoNum type="arabicPeriod"/>
            </a:pPr>
            <a:r>
              <a:rPr lang="it-IT" sz="1600" dirty="0">
                <a:solidFill>
                  <a:schemeClr val="tx1"/>
                </a:solidFill>
              </a:rPr>
              <a:t>luogo di </a:t>
            </a:r>
            <a:r>
              <a:rPr lang="it-IT" sz="2000" dirty="0">
                <a:solidFill>
                  <a:schemeClr val="tx1"/>
                </a:solidFill>
                <a:latin typeface="Franklin Gothic Demi" panose="020B0703020102020204" pitchFamily="34" charset="0"/>
              </a:rPr>
              <a:t>pensiero</a:t>
            </a:r>
            <a:r>
              <a:rPr lang="it-IT" sz="1600" dirty="0">
                <a:solidFill>
                  <a:schemeClr val="tx1"/>
                </a:solidFill>
              </a:rPr>
              <a:t> più che di organizzazione (dove si pensa il volto della Chiesa per questo tempo)</a:t>
            </a:r>
          </a:p>
          <a:p>
            <a:pPr marL="342900" indent="-342900">
              <a:buClr>
                <a:schemeClr val="accent2">
                  <a:lumMod val="75000"/>
                </a:schemeClr>
              </a:buClr>
              <a:buSzPct val="120000"/>
              <a:buFont typeface="+mj-lt"/>
              <a:buAutoNum type="arabicPeriod"/>
            </a:pPr>
            <a:r>
              <a:rPr lang="it-IT" sz="1600" dirty="0">
                <a:solidFill>
                  <a:schemeClr val="tx1"/>
                </a:solidFill>
              </a:rPr>
              <a:t>luogo di </a:t>
            </a:r>
            <a:r>
              <a:rPr lang="it-IT" sz="2000" dirty="0">
                <a:solidFill>
                  <a:schemeClr val="tx1"/>
                </a:solidFill>
                <a:latin typeface="Franklin Gothic Demi" panose="020B0703020102020204" pitchFamily="34" charset="0"/>
              </a:rPr>
              <a:t>discernimento</a:t>
            </a:r>
            <a:r>
              <a:rPr lang="it-IT" sz="1600" dirty="0">
                <a:solidFill>
                  <a:schemeClr val="tx1"/>
                </a:solidFill>
              </a:rPr>
              <a:t> e lettura dei segni dei tempi </a:t>
            </a:r>
          </a:p>
          <a:p>
            <a:pPr marL="342900" indent="-342900">
              <a:buClr>
                <a:schemeClr val="accent2">
                  <a:lumMod val="75000"/>
                </a:schemeClr>
              </a:buClr>
              <a:buSzPct val="120000"/>
              <a:buFont typeface="+mj-lt"/>
              <a:buAutoNum type="arabicPeriod"/>
            </a:pPr>
            <a:r>
              <a:rPr lang="it-IT" sz="1600" dirty="0">
                <a:solidFill>
                  <a:schemeClr val="tx1"/>
                </a:solidFill>
              </a:rPr>
              <a:t>luogo di fraternità, condivisione, </a:t>
            </a:r>
            <a:r>
              <a:rPr lang="it-IT" sz="2000" dirty="0" err="1">
                <a:solidFill>
                  <a:schemeClr val="tx1"/>
                </a:solidFill>
                <a:latin typeface="Franklin Gothic Demi" panose="020B0703020102020204" pitchFamily="34" charset="0"/>
              </a:rPr>
              <a:t>sinodalità</a:t>
            </a:r>
            <a:endParaRPr lang="it-IT" sz="1600" dirty="0">
              <a:solidFill>
                <a:schemeClr val="tx1"/>
              </a:solidFill>
              <a:latin typeface="Franklin Gothic Demi" panose="020B0703020102020204" pitchFamily="34" charset="0"/>
            </a:endParaRPr>
          </a:p>
          <a:p>
            <a:pPr marL="342900" indent="-342900">
              <a:buClr>
                <a:schemeClr val="accent2">
                  <a:lumMod val="75000"/>
                </a:schemeClr>
              </a:buClr>
              <a:buSzPct val="120000"/>
              <a:buFont typeface="+mj-lt"/>
              <a:buAutoNum type="arabicPeriod"/>
            </a:pPr>
            <a:r>
              <a:rPr lang="it-IT" sz="1600" dirty="0">
                <a:solidFill>
                  <a:schemeClr val="tx1"/>
                </a:solidFill>
              </a:rPr>
              <a:t>luogo in cui, con sensibilità diverse, superando ruoli e funzionalismi, </a:t>
            </a:r>
            <a:r>
              <a:rPr lang="it-IT" sz="2000" dirty="0">
                <a:solidFill>
                  <a:schemeClr val="tx1"/>
                </a:solidFill>
                <a:latin typeface="Franklin Gothic Demi" panose="020B0703020102020204" pitchFamily="34" charset="0"/>
              </a:rPr>
              <a:t>si condivida</a:t>
            </a:r>
            <a:r>
              <a:rPr lang="it-IT" sz="1600" dirty="0">
                <a:solidFill>
                  <a:schemeClr val="tx1"/>
                </a:solidFill>
                <a:latin typeface="Franklin Gothic Demi" panose="020B0703020102020204" pitchFamily="34" charset="0"/>
              </a:rPr>
              <a:t> </a:t>
            </a:r>
            <a:r>
              <a:rPr lang="it-IT" sz="1600" dirty="0">
                <a:solidFill>
                  <a:schemeClr val="tx1"/>
                </a:solidFill>
              </a:rPr>
              <a:t>la stessa preoccupazione per </a:t>
            </a:r>
            <a:r>
              <a:rPr lang="it-IT" sz="2000" dirty="0">
                <a:solidFill>
                  <a:schemeClr val="tx1"/>
                </a:solidFill>
                <a:latin typeface="Franklin Gothic Demi" panose="020B0703020102020204" pitchFamily="34" charset="0"/>
              </a:rPr>
              <a:t>la missione ecclesiale</a:t>
            </a:r>
            <a:endParaRPr lang="it-IT" sz="1600" dirty="0">
              <a:solidFill>
                <a:schemeClr val="tx1"/>
              </a:solidFill>
              <a:latin typeface="Franklin Gothic Demi" panose="020B0703020102020204" pitchFamily="34" charset="0"/>
            </a:endParaRPr>
          </a:p>
          <a:p>
            <a:pPr marL="342900" indent="-342900">
              <a:buClr>
                <a:schemeClr val="accent2">
                  <a:lumMod val="75000"/>
                </a:schemeClr>
              </a:buClr>
              <a:buSzPct val="120000"/>
              <a:buFont typeface="+mj-lt"/>
              <a:buAutoNum type="arabicPeriod"/>
            </a:pPr>
            <a:r>
              <a:rPr lang="it-IT" sz="1600" dirty="0">
                <a:solidFill>
                  <a:schemeClr val="tx1"/>
                </a:solidFill>
              </a:rPr>
              <a:t>luogo che sappia guadagnarsi una sua </a:t>
            </a:r>
            <a:r>
              <a:rPr lang="it-IT" sz="2000" dirty="0">
                <a:solidFill>
                  <a:schemeClr val="tx1"/>
                </a:solidFill>
                <a:latin typeface="Franklin Gothic Demi" panose="020B0703020102020204" pitchFamily="34" charset="0"/>
              </a:rPr>
              <a:t>autorevolezza</a:t>
            </a:r>
            <a:r>
              <a:rPr lang="it-IT" sz="2000" b="1" dirty="0">
                <a:solidFill>
                  <a:schemeClr val="tx1"/>
                </a:solidFill>
              </a:rPr>
              <a:t> </a:t>
            </a:r>
            <a:r>
              <a:rPr lang="it-IT" sz="1600" dirty="0">
                <a:solidFill>
                  <a:schemeClr val="tx1"/>
                </a:solidFill>
              </a:rPr>
              <a:t>davanti alla comunità</a:t>
            </a:r>
          </a:p>
          <a:p>
            <a:pPr marL="342900" indent="-342900">
              <a:buClr>
                <a:schemeClr val="accent2">
                  <a:lumMod val="75000"/>
                </a:schemeClr>
              </a:buClr>
              <a:buSzPct val="120000"/>
              <a:buFont typeface="+mj-lt"/>
              <a:buAutoNum type="arabicPeriod"/>
            </a:pPr>
            <a:r>
              <a:rPr lang="it-IT" sz="1600" dirty="0">
                <a:solidFill>
                  <a:schemeClr val="tx1"/>
                </a:solidFill>
              </a:rPr>
              <a:t>luogo in cui si superi la tradizionale e radicata </a:t>
            </a:r>
            <a:r>
              <a:rPr lang="it-IT" sz="2000" dirty="0">
                <a:solidFill>
                  <a:schemeClr val="tx1"/>
                </a:solidFill>
                <a:latin typeface="Franklin Gothic Demi" panose="020B0703020102020204" pitchFamily="34" charset="0"/>
              </a:rPr>
              <a:t>marginalità femminile </a:t>
            </a:r>
            <a:r>
              <a:rPr lang="it-IT" sz="1600" dirty="0">
                <a:solidFill>
                  <a:schemeClr val="tx1"/>
                </a:solidFill>
              </a:rPr>
              <a:t>nei luoghi decisionali ecclesiali, superando anche la dualità maschile/femminile nel valorizzare concretamente la disponibilità al servizio, le capacità, le competenze di ciascuno/a</a:t>
            </a:r>
            <a:endParaRPr lang="it-IT" sz="1200" dirty="0">
              <a:solidFill>
                <a:schemeClr val="tx1"/>
              </a:solidFill>
            </a:endParaRPr>
          </a:p>
          <a:p>
            <a:pPr algn="r"/>
            <a:r>
              <a:rPr lang="it-IT" i="1" dirty="0">
                <a:solidFill>
                  <a:schemeClr val="tx1"/>
                </a:solidFill>
              </a:rPr>
              <a:t>Mozione 1 del Consiglio Pastorale Diocesano</a:t>
            </a:r>
          </a:p>
        </p:txBody>
      </p:sp>
      <p:sp>
        <p:nvSpPr>
          <p:cNvPr id="4" name="Rettangolo 3">
            <a:extLst>
              <a:ext uri="{FF2B5EF4-FFF2-40B4-BE49-F238E27FC236}">
                <a16:creationId xmlns:a16="http://schemas.microsoft.com/office/drawing/2014/main" id="{B2D4103C-4454-FB41-8903-7BE4CEEB4E1F}"/>
              </a:ext>
            </a:extLst>
          </p:cNvPr>
          <p:cNvSpPr/>
          <p:nvPr/>
        </p:nvSpPr>
        <p:spPr>
          <a:xfrm>
            <a:off x="2245478" y="2073749"/>
            <a:ext cx="3850522" cy="3785652"/>
          </a:xfrm>
          <a:custGeom>
            <a:avLst/>
            <a:gdLst>
              <a:gd name="connsiteX0" fmla="*/ 0 w 3850522"/>
              <a:gd name="connsiteY0" fmla="*/ 0 h 3785652"/>
              <a:gd name="connsiteX1" fmla="*/ 526238 w 3850522"/>
              <a:gd name="connsiteY1" fmla="*/ 0 h 3785652"/>
              <a:gd name="connsiteX2" fmla="*/ 1245002 w 3850522"/>
              <a:gd name="connsiteY2" fmla="*/ 0 h 3785652"/>
              <a:gd name="connsiteX3" fmla="*/ 1925261 w 3850522"/>
              <a:gd name="connsiteY3" fmla="*/ 0 h 3785652"/>
              <a:gd name="connsiteX4" fmla="*/ 2451499 w 3850522"/>
              <a:gd name="connsiteY4" fmla="*/ 0 h 3785652"/>
              <a:gd name="connsiteX5" fmla="*/ 3054747 w 3850522"/>
              <a:gd name="connsiteY5" fmla="*/ 0 h 3785652"/>
              <a:gd name="connsiteX6" fmla="*/ 3850522 w 3850522"/>
              <a:gd name="connsiteY6" fmla="*/ 0 h 3785652"/>
              <a:gd name="connsiteX7" fmla="*/ 3850522 w 3850522"/>
              <a:gd name="connsiteY7" fmla="*/ 630942 h 3785652"/>
              <a:gd name="connsiteX8" fmla="*/ 3850522 w 3850522"/>
              <a:gd name="connsiteY8" fmla="*/ 1186171 h 3785652"/>
              <a:gd name="connsiteX9" fmla="*/ 3850522 w 3850522"/>
              <a:gd name="connsiteY9" fmla="*/ 1703543 h 3785652"/>
              <a:gd name="connsiteX10" fmla="*/ 3850522 w 3850522"/>
              <a:gd name="connsiteY10" fmla="*/ 2258772 h 3785652"/>
              <a:gd name="connsiteX11" fmla="*/ 3850522 w 3850522"/>
              <a:gd name="connsiteY11" fmla="*/ 2927571 h 3785652"/>
              <a:gd name="connsiteX12" fmla="*/ 3850522 w 3850522"/>
              <a:gd name="connsiteY12" fmla="*/ 3785652 h 3785652"/>
              <a:gd name="connsiteX13" fmla="*/ 3324284 w 3850522"/>
              <a:gd name="connsiteY13" fmla="*/ 3785652 h 3785652"/>
              <a:gd name="connsiteX14" fmla="*/ 2798046 w 3850522"/>
              <a:gd name="connsiteY14" fmla="*/ 3785652 h 3785652"/>
              <a:gd name="connsiteX15" fmla="*/ 2117787 w 3850522"/>
              <a:gd name="connsiteY15" fmla="*/ 3785652 h 3785652"/>
              <a:gd name="connsiteX16" fmla="*/ 1591549 w 3850522"/>
              <a:gd name="connsiteY16" fmla="*/ 3785652 h 3785652"/>
              <a:gd name="connsiteX17" fmla="*/ 949795 w 3850522"/>
              <a:gd name="connsiteY17" fmla="*/ 3785652 h 3785652"/>
              <a:gd name="connsiteX18" fmla="*/ 0 w 3850522"/>
              <a:gd name="connsiteY18" fmla="*/ 3785652 h 3785652"/>
              <a:gd name="connsiteX19" fmla="*/ 0 w 3850522"/>
              <a:gd name="connsiteY19" fmla="*/ 3154710 h 3785652"/>
              <a:gd name="connsiteX20" fmla="*/ 0 w 3850522"/>
              <a:gd name="connsiteY20" fmla="*/ 2523768 h 3785652"/>
              <a:gd name="connsiteX21" fmla="*/ 0 w 3850522"/>
              <a:gd name="connsiteY21" fmla="*/ 1817113 h 3785652"/>
              <a:gd name="connsiteX22" fmla="*/ 0 w 3850522"/>
              <a:gd name="connsiteY22" fmla="*/ 1224027 h 3785652"/>
              <a:gd name="connsiteX23" fmla="*/ 0 w 3850522"/>
              <a:gd name="connsiteY23" fmla="*/ 630942 h 3785652"/>
              <a:gd name="connsiteX24" fmla="*/ 0 w 3850522"/>
              <a:gd name="connsiteY24" fmla="*/ 0 h 3785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850522" h="3785652" fill="none" extrusionOk="0">
                <a:moveTo>
                  <a:pt x="0" y="0"/>
                </a:moveTo>
                <a:cubicBezTo>
                  <a:pt x="247097" y="255"/>
                  <a:pt x="382480" y="8321"/>
                  <a:pt x="526238" y="0"/>
                </a:cubicBezTo>
                <a:cubicBezTo>
                  <a:pt x="669996" y="-8321"/>
                  <a:pt x="1047188" y="23788"/>
                  <a:pt x="1245002" y="0"/>
                </a:cubicBezTo>
                <a:cubicBezTo>
                  <a:pt x="1442816" y="-23788"/>
                  <a:pt x="1659140" y="-92"/>
                  <a:pt x="1925261" y="0"/>
                </a:cubicBezTo>
                <a:cubicBezTo>
                  <a:pt x="2191382" y="92"/>
                  <a:pt x="2215203" y="3344"/>
                  <a:pt x="2451499" y="0"/>
                </a:cubicBezTo>
                <a:cubicBezTo>
                  <a:pt x="2687795" y="-3344"/>
                  <a:pt x="2763010" y="20645"/>
                  <a:pt x="3054747" y="0"/>
                </a:cubicBezTo>
                <a:cubicBezTo>
                  <a:pt x="3346484" y="-20645"/>
                  <a:pt x="3664628" y="1991"/>
                  <a:pt x="3850522" y="0"/>
                </a:cubicBezTo>
                <a:cubicBezTo>
                  <a:pt x="3846275" y="163906"/>
                  <a:pt x="3827613" y="335885"/>
                  <a:pt x="3850522" y="630942"/>
                </a:cubicBezTo>
                <a:cubicBezTo>
                  <a:pt x="3873431" y="925999"/>
                  <a:pt x="3859722" y="988278"/>
                  <a:pt x="3850522" y="1186171"/>
                </a:cubicBezTo>
                <a:cubicBezTo>
                  <a:pt x="3841322" y="1384064"/>
                  <a:pt x="3874318" y="1451883"/>
                  <a:pt x="3850522" y="1703543"/>
                </a:cubicBezTo>
                <a:cubicBezTo>
                  <a:pt x="3826726" y="1955203"/>
                  <a:pt x="3844460" y="2045202"/>
                  <a:pt x="3850522" y="2258772"/>
                </a:cubicBezTo>
                <a:cubicBezTo>
                  <a:pt x="3856584" y="2472342"/>
                  <a:pt x="3875186" y="2735129"/>
                  <a:pt x="3850522" y="2927571"/>
                </a:cubicBezTo>
                <a:cubicBezTo>
                  <a:pt x="3825858" y="3120013"/>
                  <a:pt x="3849308" y="3534423"/>
                  <a:pt x="3850522" y="3785652"/>
                </a:cubicBezTo>
                <a:cubicBezTo>
                  <a:pt x="3641270" y="3781635"/>
                  <a:pt x="3440132" y="3773617"/>
                  <a:pt x="3324284" y="3785652"/>
                </a:cubicBezTo>
                <a:cubicBezTo>
                  <a:pt x="3208436" y="3797687"/>
                  <a:pt x="2907963" y="3778804"/>
                  <a:pt x="2798046" y="3785652"/>
                </a:cubicBezTo>
                <a:cubicBezTo>
                  <a:pt x="2688129" y="3792500"/>
                  <a:pt x="2338061" y="3793775"/>
                  <a:pt x="2117787" y="3785652"/>
                </a:cubicBezTo>
                <a:cubicBezTo>
                  <a:pt x="1897513" y="3777529"/>
                  <a:pt x="1698778" y="3775817"/>
                  <a:pt x="1591549" y="3785652"/>
                </a:cubicBezTo>
                <a:cubicBezTo>
                  <a:pt x="1484320" y="3795487"/>
                  <a:pt x="1190789" y="3808406"/>
                  <a:pt x="949795" y="3785652"/>
                </a:cubicBezTo>
                <a:cubicBezTo>
                  <a:pt x="708801" y="3762898"/>
                  <a:pt x="237257" y="3789935"/>
                  <a:pt x="0" y="3785652"/>
                </a:cubicBezTo>
                <a:cubicBezTo>
                  <a:pt x="19118" y="3593958"/>
                  <a:pt x="21317" y="3453466"/>
                  <a:pt x="0" y="3154710"/>
                </a:cubicBezTo>
                <a:cubicBezTo>
                  <a:pt x="-21317" y="2855954"/>
                  <a:pt x="30967" y="2821714"/>
                  <a:pt x="0" y="2523768"/>
                </a:cubicBezTo>
                <a:cubicBezTo>
                  <a:pt x="-30967" y="2225822"/>
                  <a:pt x="28296" y="2019398"/>
                  <a:pt x="0" y="1817113"/>
                </a:cubicBezTo>
                <a:cubicBezTo>
                  <a:pt x="-28296" y="1614829"/>
                  <a:pt x="-27120" y="1467969"/>
                  <a:pt x="0" y="1224027"/>
                </a:cubicBezTo>
                <a:cubicBezTo>
                  <a:pt x="27120" y="980085"/>
                  <a:pt x="13000" y="813940"/>
                  <a:pt x="0" y="630942"/>
                </a:cubicBezTo>
                <a:cubicBezTo>
                  <a:pt x="-13000" y="447945"/>
                  <a:pt x="-5590" y="279410"/>
                  <a:pt x="0" y="0"/>
                </a:cubicBezTo>
                <a:close/>
              </a:path>
              <a:path w="3850522" h="3785652" stroke="0" extrusionOk="0">
                <a:moveTo>
                  <a:pt x="0" y="0"/>
                </a:moveTo>
                <a:cubicBezTo>
                  <a:pt x="224887" y="-23447"/>
                  <a:pt x="365609" y="4586"/>
                  <a:pt x="603248" y="0"/>
                </a:cubicBezTo>
                <a:cubicBezTo>
                  <a:pt x="840887" y="-4586"/>
                  <a:pt x="867000" y="-5370"/>
                  <a:pt x="1129486" y="0"/>
                </a:cubicBezTo>
                <a:cubicBezTo>
                  <a:pt x="1391972" y="5370"/>
                  <a:pt x="1658980" y="-18242"/>
                  <a:pt x="1848251" y="0"/>
                </a:cubicBezTo>
                <a:cubicBezTo>
                  <a:pt x="2037523" y="18242"/>
                  <a:pt x="2155028" y="-17839"/>
                  <a:pt x="2451499" y="0"/>
                </a:cubicBezTo>
                <a:cubicBezTo>
                  <a:pt x="2747970" y="17839"/>
                  <a:pt x="2886461" y="-2283"/>
                  <a:pt x="3054747" y="0"/>
                </a:cubicBezTo>
                <a:cubicBezTo>
                  <a:pt x="3223033" y="2283"/>
                  <a:pt x="3536545" y="18332"/>
                  <a:pt x="3850522" y="0"/>
                </a:cubicBezTo>
                <a:cubicBezTo>
                  <a:pt x="3878066" y="111899"/>
                  <a:pt x="3835714" y="319803"/>
                  <a:pt x="3850522" y="555229"/>
                </a:cubicBezTo>
                <a:cubicBezTo>
                  <a:pt x="3865330" y="790655"/>
                  <a:pt x="3850594" y="959920"/>
                  <a:pt x="3850522" y="1186171"/>
                </a:cubicBezTo>
                <a:cubicBezTo>
                  <a:pt x="3850450" y="1412422"/>
                  <a:pt x="3846827" y="1550432"/>
                  <a:pt x="3850522" y="1741400"/>
                </a:cubicBezTo>
                <a:cubicBezTo>
                  <a:pt x="3854217" y="1932368"/>
                  <a:pt x="3833266" y="2022910"/>
                  <a:pt x="3850522" y="2296629"/>
                </a:cubicBezTo>
                <a:cubicBezTo>
                  <a:pt x="3867778" y="2570348"/>
                  <a:pt x="3868790" y="2659419"/>
                  <a:pt x="3850522" y="2927571"/>
                </a:cubicBezTo>
                <a:cubicBezTo>
                  <a:pt x="3832254" y="3195723"/>
                  <a:pt x="3862894" y="3453086"/>
                  <a:pt x="3850522" y="3785652"/>
                </a:cubicBezTo>
                <a:cubicBezTo>
                  <a:pt x="3604094" y="3775336"/>
                  <a:pt x="3532806" y="3763041"/>
                  <a:pt x="3324284" y="3785652"/>
                </a:cubicBezTo>
                <a:cubicBezTo>
                  <a:pt x="3115762" y="3808263"/>
                  <a:pt x="2788123" y="3792512"/>
                  <a:pt x="2605520" y="3785652"/>
                </a:cubicBezTo>
                <a:cubicBezTo>
                  <a:pt x="2422917" y="3778792"/>
                  <a:pt x="2246284" y="3771888"/>
                  <a:pt x="2040777" y="3785652"/>
                </a:cubicBezTo>
                <a:cubicBezTo>
                  <a:pt x="1835270" y="3799416"/>
                  <a:pt x="1713177" y="3760489"/>
                  <a:pt x="1399023" y="3785652"/>
                </a:cubicBezTo>
                <a:cubicBezTo>
                  <a:pt x="1084869" y="3810815"/>
                  <a:pt x="829183" y="3788360"/>
                  <a:pt x="680259" y="3785652"/>
                </a:cubicBezTo>
                <a:cubicBezTo>
                  <a:pt x="531335" y="3782944"/>
                  <a:pt x="173049" y="3783738"/>
                  <a:pt x="0" y="3785652"/>
                </a:cubicBezTo>
                <a:cubicBezTo>
                  <a:pt x="-22598" y="3537895"/>
                  <a:pt x="-7184" y="3448445"/>
                  <a:pt x="0" y="3268280"/>
                </a:cubicBezTo>
                <a:cubicBezTo>
                  <a:pt x="7184" y="3088115"/>
                  <a:pt x="-15192" y="2875039"/>
                  <a:pt x="0" y="2713051"/>
                </a:cubicBezTo>
                <a:cubicBezTo>
                  <a:pt x="15192" y="2551063"/>
                  <a:pt x="-24542" y="2362147"/>
                  <a:pt x="0" y="2119965"/>
                </a:cubicBezTo>
                <a:cubicBezTo>
                  <a:pt x="24542" y="1877783"/>
                  <a:pt x="-4710" y="1563463"/>
                  <a:pt x="0" y="1413310"/>
                </a:cubicBezTo>
                <a:cubicBezTo>
                  <a:pt x="4710" y="1263157"/>
                  <a:pt x="21445" y="960230"/>
                  <a:pt x="0" y="782368"/>
                </a:cubicBezTo>
                <a:cubicBezTo>
                  <a:pt x="-21445" y="604506"/>
                  <a:pt x="24005" y="364177"/>
                  <a:pt x="0" y="0"/>
                </a:cubicBezTo>
                <a:close/>
              </a:path>
            </a:pathLst>
          </a:custGeom>
          <a:solidFill>
            <a:schemeClr val="bg1"/>
          </a:solidFill>
          <a:ln w="19050">
            <a:solidFill>
              <a:srgbClr val="1E986B"/>
            </a:solidFill>
            <a:extLst>
              <a:ext uri="{C807C97D-BFC1-408E-A445-0C87EB9F89A2}">
                <ask:lineSketchStyleProps xmlns:ask="http://schemas.microsoft.com/office/drawing/2018/sketchyshapes" sd="1219033472">
                  <a:prstGeom prst="rect">
                    <a:avLst/>
                  </a:prstGeom>
                  <ask:type>
                    <ask:lineSketchFreehand/>
                  </ask:type>
                </ask:lineSketchStyleProps>
              </a:ext>
            </a:extLst>
          </a:ln>
        </p:spPr>
        <p:txBody>
          <a:bodyPr wrap="square" lIns="91440" tIns="45720" rIns="91440" bIns="45720">
            <a:spAutoFit/>
          </a:bodyPr>
          <a:lstStyle/>
          <a:p>
            <a:pPr algn="ctr"/>
            <a:r>
              <a:rPr lang="it-IT" sz="60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Copperplate Gothic Bold" panose="020E0705020206020404" pitchFamily="34" charset="77"/>
              </a:rPr>
              <a:t>UN LUOGO </a:t>
            </a:r>
          </a:p>
          <a:p>
            <a:pPr algn="ctr"/>
            <a:r>
              <a:rPr lang="it-IT" sz="60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Copperplate Gothic Bold" panose="020E0705020206020404" pitchFamily="34" charset="77"/>
              </a:rPr>
              <a:t>PER ESSERE</a:t>
            </a:r>
            <a:endParaRPr lang="it-IT" sz="60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Copperplate Gothic Bold" panose="020E0705020206020404" pitchFamily="34" charset="77"/>
            </a:endParaRPr>
          </a:p>
        </p:txBody>
      </p:sp>
    </p:spTree>
    <p:extLst>
      <p:ext uri="{BB962C8B-B14F-4D97-AF65-F5344CB8AC3E}">
        <p14:creationId xmlns:p14="http://schemas.microsoft.com/office/powerpoint/2010/main" val="23716148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title"/>
          </p:nvPr>
        </p:nvSpPr>
        <p:spPr>
          <a:xfrm>
            <a:off x="1883637" y="559558"/>
            <a:ext cx="4612697" cy="862842"/>
          </a:xfrm>
          <a:noFill/>
        </p:spPr>
        <p:txBody>
          <a:bodyPr>
            <a:noAutofit/>
          </a:bodyPr>
          <a:lstStyle/>
          <a:p>
            <a:r>
              <a:rPr lang="it-IT" sz="2800" dirty="0"/>
              <a:t>n. 10  </a:t>
            </a:r>
            <a:br>
              <a:rPr lang="it-IT" sz="2800" dirty="0"/>
            </a:br>
            <a:r>
              <a:rPr lang="it-IT" sz="2800" dirty="0"/>
              <a:t>Il ruolo della diaconia</a:t>
            </a:r>
          </a:p>
        </p:txBody>
      </p:sp>
      <p:sp>
        <p:nvSpPr>
          <p:cNvPr id="9" name="Segnaposto testo 8"/>
          <p:cNvSpPr>
            <a:spLocks noGrp="1"/>
          </p:cNvSpPr>
          <p:nvPr>
            <p:ph type="body" sz="half" idx="2"/>
          </p:nvPr>
        </p:nvSpPr>
        <p:spPr>
          <a:xfrm>
            <a:off x="7028844" y="990979"/>
            <a:ext cx="4612697" cy="5469925"/>
          </a:xfrm>
        </p:spPr>
        <p:txBody>
          <a:bodyPr anchor="ctr">
            <a:noAutofit/>
          </a:bodyPr>
          <a:lstStyle/>
          <a:p>
            <a:r>
              <a:rPr lang="it-IT" sz="2000" dirty="0">
                <a:latin typeface="Franklin Gothic Demi" panose="020B0703020102020204" pitchFamily="34" charset="0"/>
              </a:rPr>
              <a:t>Il CPCP è «il soggetto primario nel rappresentare l’intera comunità</a:t>
            </a:r>
            <a:r>
              <a:rPr lang="it-IT" sz="1600" dirty="0">
                <a:latin typeface="Franklin Gothic Demi" panose="020B0703020102020204" pitchFamily="34" charset="0"/>
              </a:rPr>
              <a:t> </a:t>
            </a:r>
            <a:r>
              <a:rPr lang="it-IT" sz="1600" dirty="0"/>
              <a:t>e nell’azione di discernimento e definizione delle priorità pastorali», mentre «la diaconia, incontrandosi più frequentemente, coordini e definisca, nel particolare, i singoli passi e attività». </a:t>
            </a:r>
          </a:p>
          <a:p>
            <a:r>
              <a:rPr lang="it-IT" sz="1600" dirty="0"/>
              <a:t>La presenza nel CPCP dei membri della diaconia non dovrà pertanto essere </a:t>
            </a:r>
            <a:r>
              <a:rPr lang="it-IT" sz="2000" dirty="0">
                <a:latin typeface="Franklin Gothic Demi" panose="020B0703020102020204" pitchFamily="34" charset="0"/>
              </a:rPr>
              <a:t>in nessun modo sostitutiva né limitativa del ruolo del consiglio</a:t>
            </a:r>
            <a:r>
              <a:rPr lang="it-IT" sz="1600" dirty="0"/>
              <a:t> nel suo insieme e i membri della diaconia, prendendo posto tra gli altri membri del consiglio, dovranno piuttosto sollecitare e favorire lo sviluppo del confronto tra tutti i consiglieri. Il compito della diaconia sarà pertanto quello di </a:t>
            </a:r>
            <a:r>
              <a:rPr lang="it-IT" sz="2000" dirty="0">
                <a:latin typeface="Franklin Gothic Demi" panose="020B0703020102020204" pitchFamily="34" charset="0"/>
              </a:rPr>
              <a:t>accogliere le indicazioni provenienti dal CPCP traducendole </a:t>
            </a:r>
            <a:r>
              <a:rPr lang="it-IT" sz="1600" dirty="0"/>
              <a:t>in iniziative concrete, coordinando, guidando e stimolando l’attività delle commissioni parrocchiali, dei gruppi e degli operatori pastorali.</a:t>
            </a:r>
            <a:endParaRPr lang="it-IT" sz="1200" dirty="0">
              <a:solidFill>
                <a:srgbClr val="455F51"/>
              </a:solidFill>
            </a:endParaRPr>
          </a:p>
        </p:txBody>
      </p:sp>
      <p:graphicFrame>
        <p:nvGraphicFramePr>
          <p:cNvPr id="4" name="Diagramma 3">
            <a:extLst>
              <a:ext uri="{FF2B5EF4-FFF2-40B4-BE49-F238E27FC236}">
                <a16:creationId xmlns:a16="http://schemas.microsoft.com/office/drawing/2014/main" id="{BCDBDCB2-5FE1-654C-BFE3-94A278BC2BD1}"/>
              </a:ext>
            </a:extLst>
          </p:cNvPr>
          <p:cNvGraphicFramePr/>
          <p:nvPr>
            <p:extLst>
              <p:ext uri="{D42A27DB-BD31-4B8C-83A1-F6EECF244321}">
                <p14:modId xmlns:p14="http://schemas.microsoft.com/office/powerpoint/2010/main" val="440262497"/>
              </p:ext>
            </p:extLst>
          </p:nvPr>
        </p:nvGraphicFramePr>
        <p:xfrm>
          <a:off x="866755" y="1906875"/>
          <a:ext cx="6646460" cy="46321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62215768"/>
      </p:ext>
    </p:extLst>
  </p:cSld>
  <p:clrMapOvr>
    <a:masterClrMapping/>
  </p:clrMapOvr>
</p:sld>
</file>

<file path=ppt/theme/theme1.xml><?xml version="1.0" encoding="utf-8"?>
<a:theme xmlns:a="http://schemas.openxmlformats.org/drawingml/2006/main" name="Filo">
  <a:themeElements>
    <a:clrScheme name="Verde giallo">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Filo">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docProps/app.xml><?xml version="1.0" encoding="utf-8"?>
<Properties xmlns="http://schemas.openxmlformats.org/officeDocument/2006/extended-properties" xmlns:vt="http://schemas.openxmlformats.org/officeDocument/2006/docPropsVTypes">
  <TotalTime>855</TotalTime>
  <Words>1630</Words>
  <Application>Microsoft Macintosh PowerPoint</Application>
  <PresentationFormat>Widescreen</PresentationFormat>
  <Paragraphs>119</Paragraphs>
  <Slides>17</Slides>
  <Notes>0</Notes>
  <HiddenSlides>0</HiddenSlides>
  <MMClips>0</MMClips>
  <ScaleCrop>false</ScaleCrop>
  <HeadingPairs>
    <vt:vector size="6" baseType="variant">
      <vt:variant>
        <vt:lpstr>Caratteri utilizzati</vt:lpstr>
      </vt:variant>
      <vt:variant>
        <vt:i4>9</vt:i4>
      </vt:variant>
      <vt:variant>
        <vt:lpstr>Tema</vt:lpstr>
      </vt:variant>
      <vt:variant>
        <vt:i4>1</vt:i4>
      </vt:variant>
      <vt:variant>
        <vt:lpstr>Titoli diapositive</vt:lpstr>
      </vt:variant>
      <vt:variant>
        <vt:i4>17</vt:i4>
      </vt:variant>
    </vt:vector>
  </HeadingPairs>
  <TitlesOfParts>
    <vt:vector size="27" baseType="lpstr">
      <vt:lpstr>Arial</vt:lpstr>
      <vt:lpstr>Copperplate Gothic Bold</vt:lpstr>
      <vt:lpstr>Franklin Gothic Book</vt:lpstr>
      <vt:lpstr>Franklin Gothic Demi</vt:lpstr>
      <vt:lpstr>Franklin Gothic Demi Cond</vt:lpstr>
      <vt:lpstr>Franklin Gothic Heavy</vt:lpstr>
      <vt:lpstr>Franklin Gothic Medium</vt:lpstr>
      <vt:lpstr>Segoe Print</vt:lpstr>
      <vt:lpstr>Wingdings 3</vt:lpstr>
      <vt:lpstr>Filo</vt:lpstr>
      <vt:lpstr>le NOVITÀ</vt:lpstr>
      <vt:lpstr>Cominciamo da… </vt:lpstr>
      <vt:lpstr>EVANGELII GAUDIUM 28 parrocchie docili allo Spirito e creative nella missionarietà</vt:lpstr>
      <vt:lpstr>PREMESSO che «il tempo è superiore allo spazio»</vt:lpstr>
      <vt:lpstr>Presentazione standard di PowerPoint</vt:lpstr>
      <vt:lpstr>n. 5   Missione e formazione</vt:lpstr>
      <vt:lpstr>n. 6  Progetto pastorale</vt:lpstr>
      <vt:lpstr>n. 7   La ‘natura’ dei Consigli</vt:lpstr>
      <vt:lpstr>n. 10   Il ruolo della diaconia</vt:lpstr>
      <vt:lpstr>n. 33  La dimensione spirituale</vt:lpstr>
      <vt:lpstr>SCOMMESSA SULLA CORRESPONSABILITÀ …privilegiando ancora il metodo elettivo</vt:lpstr>
      <vt:lpstr>SCOMMESSA SULLA CORRESPONSABILITÀ …precisando i ruoli</vt:lpstr>
      <vt:lpstr>IL CONSIGLIO PER GLI AFFARI ECONOMICI diversi, nuovi aspetti</vt:lpstr>
      <vt:lpstr>I RAPPORTI COL DECANATO</vt:lpstr>
      <vt:lpstr>* n. 17  La commissione preparatoria</vt:lpstr>
      <vt:lpstr>un modo nuovo, tutto da immaginare…</vt:lpstr>
      <vt:lpstr>un modo nuovo, tutto da immaginare…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 NOVITÀ</dc:title>
  <dc:creator>Fabiano Sarti</dc:creator>
  <cp:lastModifiedBy>Giorgio Fantoni</cp:lastModifiedBy>
  <cp:revision>79</cp:revision>
  <dcterms:created xsi:type="dcterms:W3CDTF">2024-02-29T18:01:09Z</dcterms:created>
  <dcterms:modified xsi:type="dcterms:W3CDTF">2024-03-24T20:18:36Z</dcterms:modified>
</cp:coreProperties>
</file>